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C73ED07-C365-47A5-9FE3-51FC0D2C846B}" type="datetimeFigureOut">
              <a:rPr lang="it-IT" smtClean="0"/>
              <a:t>30/04/2016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3C0456-049E-4CE2-A85E-90F5EAAF68B2}" type="slidenum">
              <a:rPr lang="it-IT" smtClean="0"/>
              <a:t>‹N›</a:t>
            </a:fld>
            <a:endParaRPr lang="it-IT"/>
          </a:p>
        </p:txBody>
      </p:sp>
    </p:spTree>
    <p:extLst>
      <p:ext uri="{BB962C8B-B14F-4D97-AF65-F5344CB8AC3E}">
        <p14:creationId xmlns:p14="http://schemas.microsoft.com/office/powerpoint/2010/main" val="3002056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C73ED07-C365-47A5-9FE3-51FC0D2C846B}" type="datetimeFigureOut">
              <a:rPr lang="it-IT" smtClean="0"/>
              <a:t>30/04/2016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3C0456-049E-4CE2-A85E-90F5EAAF68B2}" type="slidenum">
              <a:rPr lang="it-IT" smtClean="0"/>
              <a:t>‹N›</a:t>
            </a:fld>
            <a:endParaRPr lang="it-IT"/>
          </a:p>
        </p:txBody>
      </p:sp>
    </p:spTree>
    <p:extLst>
      <p:ext uri="{BB962C8B-B14F-4D97-AF65-F5344CB8AC3E}">
        <p14:creationId xmlns:p14="http://schemas.microsoft.com/office/powerpoint/2010/main" val="30088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C73ED07-C365-47A5-9FE3-51FC0D2C846B}" type="datetimeFigureOut">
              <a:rPr lang="it-IT" smtClean="0"/>
              <a:t>30/04/2016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3C0456-049E-4CE2-A85E-90F5EAAF68B2}" type="slidenum">
              <a:rPr lang="it-IT" smtClean="0"/>
              <a:t>‹N›</a:t>
            </a:fld>
            <a:endParaRPr lang="it-IT"/>
          </a:p>
        </p:txBody>
      </p:sp>
    </p:spTree>
    <p:extLst>
      <p:ext uri="{BB962C8B-B14F-4D97-AF65-F5344CB8AC3E}">
        <p14:creationId xmlns:p14="http://schemas.microsoft.com/office/powerpoint/2010/main" val="130956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C73ED07-C365-47A5-9FE3-51FC0D2C846B}" type="datetimeFigureOut">
              <a:rPr lang="it-IT" smtClean="0"/>
              <a:t>30/04/2016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3C0456-049E-4CE2-A85E-90F5EAAF68B2}" type="slidenum">
              <a:rPr lang="it-IT" smtClean="0"/>
              <a:t>‹N›</a:t>
            </a:fld>
            <a:endParaRPr lang="it-IT"/>
          </a:p>
        </p:txBody>
      </p:sp>
    </p:spTree>
    <p:extLst>
      <p:ext uri="{BB962C8B-B14F-4D97-AF65-F5344CB8AC3E}">
        <p14:creationId xmlns:p14="http://schemas.microsoft.com/office/powerpoint/2010/main" val="285624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C73ED07-C365-47A5-9FE3-51FC0D2C846B}" type="datetimeFigureOut">
              <a:rPr lang="it-IT" smtClean="0"/>
              <a:t>30/04/2016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3C0456-049E-4CE2-A85E-90F5EAAF68B2}" type="slidenum">
              <a:rPr lang="it-IT" smtClean="0"/>
              <a:t>‹N›</a:t>
            </a:fld>
            <a:endParaRPr lang="it-IT"/>
          </a:p>
        </p:txBody>
      </p:sp>
    </p:spTree>
    <p:extLst>
      <p:ext uri="{BB962C8B-B14F-4D97-AF65-F5344CB8AC3E}">
        <p14:creationId xmlns:p14="http://schemas.microsoft.com/office/powerpoint/2010/main" val="3042741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C73ED07-C365-47A5-9FE3-51FC0D2C846B}" type="datetimeFigureOut">
              <a:rPr lang="it-IT" smtClean="0"/>
              <a:t>30/04/2016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3C0456-049E-4CE2-A85E-90F5EAAF68B2}" type="slidenum">
              <a:rPr lang="it-IT" smtClean="0"/>
              <a:t>‹N›</a:t>
            </a:fld>
            <a:endParaRPr lang="it-IT"/>
          </a:p>
        </p:txBody>
      </p:sp>
    </p:spTree>
    <p:extLst>
      <p:ext uri="{BB962C8B-B14F-4D97-AF65-F5344CB8AC3E}">
        <p14:creationId xmlns:p14="http://schemas.microsoft.com/office/powerpoint/2010/main" val="376418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C73ED07-C365-47A5-9FE3-51FC0D2C846B}" type="datetimeFigureOut">
              <a:rPr lang="it-IT" smtClean="0"/>
              <a:t>30/04/2016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A3C0456-049E-4CE2-A85E-90F5EAAF68B2}" type="slidenum">
              <a:rPr lang="it-IT" smtClean="0"/>
              <a:t>‹N›</a:t>
            </a:fld>
            <a:endParaRPr lang="it-IT"/>
          </a:p>
        </p:txBody>
      </p:sp>
    </p:spTree>
    <p:extLst>
      <p:ext uri="{BB962C8B-B14F-4D97-AF65-F5344CB8AC3E}">
        <p14:creationId xmlns:p14="http://schemas.microsoft.com/office/powerpoint/2010/main" val="2898729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C73ED07-C365-47A5-9FE3-51FC0D2C846B}" type="datetimeFigureOut">
              <a:rPr lang="it-IT" smtClean="0"/>
              <a:t>30/04/2016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A3C0456-049E-4CE2-A85E-90F5EAAF68B2}" type="slidenum">
              <a:rPr lang="it-IT" smtClean="0"/>
              <a:t>‹N›</a:t>
            </a:fld>
            <a:endParaRPr lang="it-IT"/>
          </a:p>
        </p:txBody>
      </p:sp>
    </p:spTree>
    <p:extLst>
      <p:ext uri="{BB962C8B-B14F-4D97-AF65-F5344CB8AC3E}">
        <p14:creationId xmlns:p14="http://schemas.microsoft.com/office/powerpoint/2010/main" val="273941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C73ED07-C365-47A5-9FE3-51FC0D2C846B}" type="datetimeFigureOut">
              <a:rPr lang="it-IT" smtClean="0"/>
              <a:t>30/04/2016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A3C0456-049E-4CE2-A85E-90F5EAAF68B2}" type="slidenum">
              <a:rPr lang="it-IT" smtClean="0"/>
              <a:t>‹N›</a:t>
            </a:fld>
            <a:endParaRPr lang="it-IT"/>
          </a:p>
        </p:txBody>
      </p:sp>
    </p:spTree>
    <p:extLst>
      <p:ext uri="{BB962C8B-B14F-4D97-AF65-F5344CB8AC3E}">
        <p14:creationId xmlns:p14="http://schemas.microsoft.com/office/powerpoint/2010/main" val="3425647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C73ED07-C365-47A5-9FE3-51FC0D2C846B}" type="datetimeFigureOut">
              <a:rPr lang="it-IT" smtClean="0"/>
              <a:t>30/04/2016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3C0456-049E-4CE2-A85E-90F5EAAF68B2}" type="slidenum">
              <a:rPr lang="it-IT" smtClean="0"/>
              <a:t>‹N›</a:t>
            </a:fld>
            <a:endParaRPr lang="it-IT"/>
          </a:p>
        </p:txBody>
      </p:sp>
    </p:spTree>
    <p:extLst>
      <p:ext uri="{BB962C8B-B14F-4D97-AF65-F5344CB8AC3E}">
        <p14:creationId xmlns:p14="http://schemas.microsoft.com/office/powerpoint/2010/main" val="1093039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C73ED07-C365-47A5-9FE3-51FC0D2C846B}" type="datetimeFigureOut">
              <a:rPr lang="it-IT" smtClean="0"/>
              <a:t>30/04/2016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3C0456-049E-4CE2-A85E-90F5EAAF68B2}" type="slidenum">
              <a:rPr lang="it-IT" smtClean="0"/>
              <a:t>‹N›</a:t>
            </a:fld>
            <a:endParaRPr lang="it-IT"/>
          </a:p>
        </p:txBody>
      </p:sp>
    </p:spTree>
    <p:extLst>
      <p:ext uri="{BB962C8B-B14F-4D97-AF65-F5344CB8AC3E}">
        <p14:creationId xmlns:p14="http://schemas.microsoft.com/office/powerpoint/2010/main" val="415695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3ED07-C365-47A5-9FE3-51FC0D2C846B}" type="datetimeFigureOut">
              <a:rPr lang="it-IT" smtClean="0"/>
              <a:t>30/04/2016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C0456-049E-4CE2-A85E-90F5EAAF68B2}" type="slidenum">
              <a:rPr lang="it-IT" smtClean="0"/>
              <a:t>‹N›</a:t>
            </a:fld>
            <a:endParaRPr lang="it-IT"/>
          </a:p>
        </p:txBody>
      </p:sp>
    </p:spTree>
    <p:extLst>
      <p:ext uri="{BB962C8B-B14F-4D97-AF65-F5344CB8AC3E}">
        <p14:creationId xmlns:p14="http://schemas.microsoft.com/office/powerpoint/2010/main" val="574168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Edward </a:t>
            </a:r>
            <a:r>
              <a:rPr lang="it-IT" dirty="0" err="1" smtClean="0"/>
              <a:t>Munch</a:t>
            </a:r>
            <a:endParaRPr lang="it-IT" dirty="0"/>
          </a:p>
        </p:txBody>
      </p:sp>
      <p:sp>
        <p:nvSpPr>
          <p:cNvPr id="3" name="Sottotitolo 2"/>
          <p:cNvSpPr>
            <a:spLocks noGrp="1"/>
          </p:cNvSpPr>
          <p:nvPr>
            <p:ph type="subTitle" idx="1"/>
          </p:nvPr>
        </p:nvSpPr>
        <p:spPr>
          <a:xfrm>
            <a:off x="1524000" y="3602038"/>
            <a:ext cx="9144000" cy="574546"/>
          </a:xfrm>
        </p:spPr>
        <p:txBody>
          <a:bodyPr/>
          <a:lstStyle/>
          <a:p>
            <a:r>
              <a:rPr lang="it-IT" dirty="0" err="1" smtClean="0"/>
              <a:t>Löten</a:t>
            </a:r>
            <a:r>
              <a:rPr lang="it-IT" dirty="0" smtClean="0"/>
              <a:t> (Norvegia) 1863- </a:t>
            </a:r>
            <a:r>
              <a:rPr lang="it-IT" dirty="0" err="1" smtClean="0"/>
              <a:t>Ekely</a:t>
            </a:r>
            <a:r>
              <a:rPr lang="it-IT" dirty="0" smtClean="0"/>
              <a:t> 844</a:t>
            </a:r>
            <a:endParaRPr lang="it-IT" dirty="0"/>
          </a:p>
        </p:txBody>
      </p:sp>
    </p:spTree>
    <p:extLst>
      <p:ext uri="{BB962C8B-B14F-4D97-AF65-F5344CB8AC3E}">
        <p14:creationId xmlns:p14="http://schemas.microsoft.com/office/powerpoint/2010/main" val="247636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formazione…</a:t>
            </a:r>
            <a:endParaRPr lang="it-IT" dirty="0"/>
          </a:p>
        </p:txBody>
      </p:sp>
      <p:sp>
        <p:nvSpPr>
          <p:cNvPr id="3" name="Segnaposto contenuto 2"/>
          <p:cNvSpPr>
            <a:spLocks noGrp="1"/>
          </p:cNvSpPr>
          <p:nvPr>
            <p:ph idx="1"/>
          </p:nvPr>
        </p:nvSpPr>
        <p:spPr>
          <a:xfrm>
            <a:off x="838200" y="1825625"/>
            <a:ext cx="10515600" cy="2585737"/>
          </a:xfrm>
        </p:spPr>
        <p:txBody>
          <a:bodyPr/>
          <a:lstStyle/>
          <a:p>
            <a:endParaRPr lang="it-IT" dirty="0" smtClean="0"/>
          </a:p>
          <a:p>
            <a:r>
              <a:rPr lang="it-IT" dirty="0" smtClean="0"/>
              <a:t>Frequenta un Istituto tecnico;</a:t>
            </a:r>
          </a:p>
          <a:p>
            <a:r>
              <a:rPr lang="it-IT" dirty="0" smtClean="0"/>
              <a:t>Poi la Scuola Reale di Belle Arti di Oslo</a:t>
            </a:r>
          </a:p>
          <a:p>
            <a:r>
              <a:rPr lang="it-IT" dirty="0" smtClean="0"/>
              <a:t>Fa parte di un gruppo </a:t>
            </a:r>
            <a:r>
              <a:rPr lang="it-IT" dirty="0" err="1" smtClean="0"/>
              <a:t>antiborrghese</a:t>
            </a:r>
            <a:r>
              <a:rPr lang="it-IT" dirty="0" smtClean="0"/>
              <a:t>, «</a:t>
            </a:r>
            <a:r>
              <a:rPr lang="it-IT" dirty="0" err="1" smtClean="0"/>
              <a:t>Christiania</a:t>
            </a:r>
            <a:r>
              <a:rPr lang="it-IT" dirty="0" smtClean="0"/>
              <a:t> Boemia».</a:t>
            </a:r>
            <a:endParaRPr lang="it-IT" dirty="0"/>
          </a:p>
        </p:txBody>
      </p:sp>
    </p:spTree>
    <p:extLst>
      <p:ext uri="{BB962C8B-B14F-4D97-AF65-F5344CB8AC3E}">
        <p14:creationId xmlns:p14="http://schemas.microsoft.com/office/powerpoint/2010/main" val="2672143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Soggiorni e viaggi</a:t>
            </a:r>
            <a:endParaRPr lang="it-IT" dirty="0"/>
          </a:p>
        </p:txBody>
      </p:sp>
      <p:sp>
        <p:nvSpPr>
          <p:cNvPr id="3" name="Segnaposto contenuto 2"/>
          <p:cNvSpPr>
            <a:spLocks noGrp="1"/>
          </p:cNvSpPr>
          <p:nvPr>
            <p:ph idx="1"/>
          </p:nvPr>
        </p:nvSpPr>
        <p:spPr/>
        <p:txBody>
          <a:bodyPr/>
          <a:lstStyle/>
          <a:p>
            <a:endParaRPr lang="it-IT" dirty="0" smtClean="0"/>
          </a:p>
          <a:p>
            <a:r>
              <a:rPr lang="it-IT" dirty="0" smtClean="0"/>
              <a:t>In Francia, Italia, Germania e </a:t>
            </a:r>
            <a:r>
              <a:rPr lang="it-IT" dirty="0" err="1" smtClean="0"/>
              <a:t>Noervegia</a:t>
            </a:r>
            <a:r>
              <a:rPr lang="it-IT" dirty="0" smtClean="0"/>
              <a:t>: entra in contatto con gli Impressionisti.</a:t>
            </a:r>
            <a:endParaRPr lang="it-IT" dirty="0"/>
          </a:p>
        </p:txBody>
      </p:sp>
    </p:spTree>
    <p:extLst>
      <p:ext uri="{BB962C8B-B14F-4D97-AF65-F5344CB8AC3E}">
        <p14:creationId xmlns:p14="http://schemas.microsoft.com/office/powerpoint/2010/main" val="375342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Vita privata e scelte…</a:t>
            </a:r>
            <a:endParaRPr lang="it-IT" dirty="0"/>
          </a:p>
        </p:txBody>
      </p:sp>
      <p:sp>
        <p:nvSpPr>
          <p:cNvPr id="3" name="Segnaposto contenuto 2"/>
          <p:cNvSpPr>
            <a:spLocks noGrp="1"/>
          </p:cNvSpPr>
          <p:nvPr>
            <p:ph idx="1"/>
          </p:nvPr>
        </p:nvSpPr>
        <p:spPr/>
        <p:txBody>
          <a:bodyPr/>
          <a:lstStyle/>
          <a:p>
            <a:endParaRPr lang="it-IT" dirty="0" smtClean="0"/>
          </a:p>
          <a:p>
            <a:r>
              <a:rPr lang="it-IT" dirty="0" smtClean="0"/>
              <a:t>Colpito da una malattia nervosa;</a:t>
            </a:r>
          </a:p>
          <a:p>
            <a:r>
              <a:rPr lang="it-IT" dirty="0" smtClean="0"/>
              <a:t>Predilige pitture murali;</a:t>
            </a:r>
          </a:p>
          <a:p>
            <a:r>
              <a:rPr lang="it-IT" dirty="0" smtClean="0"/>
              <a:t>La profonda crisi che lo circondava ha segnato la sua pittura e i suoi soggetti.</a:t>
            </a:r>
            <a:endParaRPr lang="it-IT" dirty="0"/>
          </a:p>
        </p:txBody>
      </p:sp>
    </p:spTree>
    <p:extLst>
      <p:ext uri="{BB962C8B-B14F-4D97-AF65-F5344CB8AC3E}">
        <p14:creationId xmlns:p14="http://schemas.microsoft.com/office/powerpoint/2010/main" val="1789573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L’urlo, 1893, tempera su tavola, 83,5x66cm, Oslo, </a:t>
            </a:r>
            <a:r>
              <a:rPr lang="it-IT" dirty="0" err="1" smtClean="0"/>
              <a:t>Kommunes</a:t>
            </a:r>
            <a:r>
              <a:rPr lang="it-IT" dirty="0" smtClean="0"/>
              <a:t> </a:t>
            </a:r>
            <a:r>
              <a:rPr lang="it-IT" dirty="0" err="1" smtClean="0"/>
              <a:t>Kunstsamlinger</a:t>
            </a:r>
            <a:r>
              <a:rPr lang="it-IT" dirty="0" smtClean="0"/>
              <a:t>.</a:t>
            </a:r>
            <a:endParaRPr lang="it-IT" dirty="0"/>
          </a:p>
        </p:txBody>
      </p:sp>
      <p:pic>
        <p:nvPicPr>
          <p:cNvPr id="5" name="Segnaposto contenuto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833239" y="1825625"/>
            <a:ext cx="3191521" cy="4351338"/>
          </a:xfrm>
        </p:spPr>
      </p:pic>
      <p:sp>
        <p:nvSpPr>
          <p:cNvPr id="4" name="Segnaposto contenuto 3"/>
          <p:cNvSpPr>
            <a:spLocks noGrp="1"/>
          </p:cNvSpPr>
          <p:nvPr>
            <p:ph sz="half" idx="2"/>
          </p:nvPr>
        </p:nvSpPr>
        <p:spPr/>
        <p:txBody>
          <a:bodyPr>
            <a:normAutofit fontScale="85000" lnSpcReduction="10000"/>
          </a:bodyPr>
          <a:lstStyle/>
          <a:p>
            <a:r>
              <a:rPr lang="it-IT" sz="1800" dirty="0" smtClean="0"/>
              <a:t>L’urlo è il titolo di questo quadro che esprime una forte denuncia di un «mal di vivere» in una società difficile.</a:t>
            </a:r>
          </a:p>
          <a:p>
            <a:r>
              <a:rPr lang="it-IT" sz="1800" dirty="0" smtClean="0"/>
              <a:t>Il personaggio appare come una sagoma, vestito di lutto con il volto cadaverico, molto simile ad un teschio, con le mani poggiate sulle orecchie come per tapparle dal troppo male udito. La bocca spalancata è simbolo di un urlo di disperazione.</a:t>
            </a:r>
          </a:p>
          <a:p>
            <a:r>
              <a:rPr lang="it-IT" sz="1800" dirty="0" smtClean="0"/>
              <a:t>Sullo sfondo due personaggi in lontananza esprimono benissimo il distacco e l’insensibilità della società.</a:t>
            </a:r>
          </a:p>
          <a:p>
            <a:r>
              <a:rPr lang="it-IT" sz="1800" dirty="0" smtClean="0"/>
              <a:t>Il cielo e il fiume sembrano mossi da un vortice di energie e i colori sono freddi e simboleggiano nell’ondulazione delle pennellate una natura che è sensibile alla sofferenza umana e soffre insieme ad essa.</a:t>
            </a:r>
          </a:p>
          <a:p>
            <a:r>
              <a:rPr lang="it-IT" sz="1800" dirty="0" smtClean="0"/>
              <a:t>I colori della natura sono ripresi sulla strada e sulla ringhiera, quasi ad indicare una compenetrazione dei piani; anche questo indica una natura madre che vuole entrare nella vita sociale per sostenere l’uomo, ma non riesce a fare altro che condividere il suo dolore.</a:t>
            </a:r>
            <a:endParaRPr lang="it-IT" sz="1800" dirty="0"/>
          </a:p>
        </p:txBody>
      </p:sp>
    </p:spTree>
    <p:extLst>
      <p:ext uri="{BB962C8B-B14F-4D97-AF65-F5344CB8AC3E}">
        <p14:creationId xmlns:p14="http://schemas.microsoft.com/office/powerpoint/2010/main" val="2514135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Di ©Tiziana </a:t>
            </a:r>
            <a:r>
              <a:rPr lang="it-IT" dirty="0" err="1" smtClean="0"/>
              <a:t>Mazzaglia</a:t>
            </a:r>
            <a:r>
              <a:rPr lang="it-IT" dirty="0" smtClean="0"/>
              <a:t>	</a:t>
            </a:r>
            <a:endParaRPr lang="it-IT" dirty="0"/>
          </a:p>
        </p:txBody>
      </p:sp>
      <p:sp>
        <p:nvSpPr>
          <p:cNvPr id="3" name="Sottotitolo 2"/>
          <p:cNvSpPr>
            <a:spLocks noGrp="1"/>
          </p:cNvSpPr>
          <p:nvPr>
            <p:ph type="subTitle" idx="1"/>
          </p:nvPr>
        </p:nvSpPr>
        <p:spPr>
          <a:xfrm>
            <a:off x="1524000" y="3602038"/>
            <a:ext cx="9144000" cy="574546"/>
          </a:xfrm>
        </p:spPr>
        <p:txBody>
          <a:bodyPr/>
          <a:lstStyle/>
          <a:p>
            <a:r>
              <a:rPr lang="it-IT" dirty="0" smtClean="0"/>
              <a:t>Se ne vieta ogni tipo di copia e di diffusione.</a:t>
            </a:r>
            <a:endParaRPr lang="it-IT" dirty="0"/>
          </a:p>
        </p:txBody>
      </p:sp>
    </p:spTree>
    <p:extLst>
      <p:ext uri="{BB962C8B-B14F-4D97-AF65-F5344CB8AC3E}">
        <p14:creationId xmlns:p14="http://schemas.microsoft.com/office/powerpoint/2010/main" val="240114700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286</Words>
  <Application>Microsoft Office PowerPoint</Application>
  <PresentationFormat>Widescreen</PresentationFormat>
  <Paragraphs>23</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Edward Munch</vt:lpstr>
      <vt:lpstr>La formazione…</vt:lpstr>
      <vt:lpstr>Soggiorni e viaggi</vt:lpstr>
      <vt:lpstr>Vita privata e scelte…</vt:lpstr>
      <vt:lpstr>L’urlo, 1893, tempera su tavola, 83,5x66cm, Oslo, Kommunes Kunstsamlinger.</vt:lpstr>
      <vt:lpstr>Di ©Tiziana Mazzaglia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Edward Munch</dc:title>
  <dc:creator>Tiziana Mazzaglia</dc:creator>
  <cp:lastModifiedBy>Tiziana Mazzaglia</cp:lastModifiedBy>
  <cp:revision>2</cp:revision>
  <dcterms:created xsi:type="dcterms:W3CDTF">2016-04-30T19:52:56Z</dcterms:created>
  <dcterms:modified xsi:type="dcterms:W3CDTF">2016-04-30T20:01:04Z</dcterms:modified>
</cp:coreProperties>
</file>