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2A54378-DB4F-46E5-AD6C-DB60C70D3E3E}" type="datetimeFigureOut">
              <a:rPr lang="it-IT" smtClean="0"/>
              <a:t>07/02/2016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1891942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A54378-DB4F-46E5-AD6C-DB60C70D3E3E}" type="datetimeFigureOut">
              <a:rPr lang="it-IT" smtClean="0"/>
              <a:t>07/02/2016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313543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A54378-DB4F-46E5-AD6C-DB60C70D3E3E}" type="datetimeFigureOut">
              <a:rPr lang="it-IT" smtClean="0"/>
              <a:t>07/02/2016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40027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A54378-DB4F-46E5-AD6C-DB60C70D3E3E}" type="datetimeFigureOut">
              <a:rPr lang="it-IT" smtClean="0"/>
              <a:t>07/02/2016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296546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2A54378-DB4F-46E5-AD6C-DB60C70D3E3E}" type="datetimeFigureOut">
              <a:rPr lang="it-IT" smtClean="0"/>
              <a:t>07/02/2016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60680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2A54378-DB4F-46E5-AD6C-DB60C70D3E3E}" type="datetimeFigureOut">
              <a:rPr lang="it-IT" smtClean="0"/>
              <a:t>07/02/2016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419335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2A54378-DB4F-46E5-AD6C-DB60C70D3E3E}" type="datetimeFigureOut">
              <a:rPr lang="it-IT" smtClean="0"/>
              <a:t>07/02/2016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397136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2A54378-DB4F-46E5-AD6C-DB60C70D3E3E}" type="datetimeFigureOut">
              <a:rPr lang="it-IT" smtClean="0"/>
              <a:t>07/02/2016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111413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2A54378-DB4F-46E5-AD6C-DB60C70D3E3E}" type="datetimeFigureOut">
              <a:rPr lang="it-IT" smtClean="0"/>
              <a:t>07/02/2016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164777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2A54378-DB4F-46E5-AD6C-DB60C70D3E3E}" type="datetimeFigureOut">
              <a:rPr lang="it-IT" smtClean="0"/>
              <a:t>07/02/2016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1483490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2A54378-DB4F-46E5-AD6C-DB60C70D3E3E}" type="datetimeFigureOut">
              <a:rPr lang="it-IT" smtClean="0"/>
              <a:t>07/02/2016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976B990-3FC0-4E6F-9F49-AA0A78C9BAC3}" type="slidenum">
              <a:rPr lang="it-IT" smtClean="0"/>
              <a:t>‹N›</a:t>
            </a:fld>
            <a:endParaRPr lang="it-IT"/>
          </a:p>
        </p:txBody>
      </p:sp>
    </p:spTree>
    <p:extLst>
      <p:ext uri="{BB962C8B-B14F-4D97-AF65-F5344CB8AC3E}">
        <p14:creationId xmlns:p14="http://schemas.microsoft.com/office/powerpoint/2010/main" val="354381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54378-DB4F-46E5-AD6C-DB60C70D3E3E}" type="datetimeFigureOut">
              <a:rPr lang="it-IT" smtClean="0"/>
              <a:t>07/02/2016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6B990-3FC0-4E6F-9F49-AA0A78C9BAC3}" type="slidenum">
              <a:rPr lang="it-IT" smtClean="0"/>
              <a:t>‹N›</a:t>
            </a:fld>
            <a:endParaRPr lang="it-IT"/>
          </a:p>
        </p:txBody>
      </p:sp>
    </p:spTree>
    <p:extLst>
      <p:ext uri="{BB962C8B-B14F-4D97-AF65-F5344CB8AC3E}">
        <p14:creationId xmlns:p14="http://schemas.microsoft.com/office/powerpoint/2010/main" val="2703295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it.wikipedia.org/wiki/Susa_(Elam)" TargetMode="External"/><Relationship Id="rId7" Type="http://schemas.openxmlformats.org/officeDocument/2006/relationships/hyperlink" Target="https://it.wikipedia.org/wiki/Cronologia_media" TargetMode="External"/><Relationship Id="rId2" Type="http://schemas.openxmlformats.org/officeDocument/2006/relationships/hyperlink" Target="https://it.wikipedia.org/wiki/Jacques_de_Morgan" TargetMode="External"/><Relationship Id="rId1" Type="http://schemas.openxmlformats.org/officeDocument/2006/relationships/slideLayout" Target="../slideLayouts/slideLayout2.xml"/><Relationship Id="rId6" Type="http://schemas.openxmlformats.org/officeDocument/2006/relationships/hyperlink" Target="https://it.wikipedia.org/w/index.php?title=1750_a.C.&amp;action=edit&amp;redlink=1" TargetMode="External"/><Relationship Id="rId5" Type="http://schemas.openxmlformats.org/officeDocument/2006/relationships/hyperlink" Target="https://it.wikipedia.org/w/index.php?title=1792_a.C.&amp;action=edit&amp;redlink=1" TargetMode="External"/><Relationship Id="rId4" Type="http://schemas.openxmlformats.org/officeDocument/2006/relationships/hyperlink" Target="https://it.wikipedia.org/wiki/Hammurabi"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it.wikipedia.org/wiki/Jean-Vincent_Scheil" TargetMode="External"/><Relationship Id="rId3" Type="http://schemas.openxmlformats.org/officeDocument/2006/relationships/hyperlink" Target="https://it.wikipedia.org/wiki/Basalto" TargetMode="External"/><Relationship Id="rId7" Type="http://schemas.openxmlformats.org/officeDocument/2006/relationships/hyperlink" Target="https://it.wikipedia.org/wiki/Elam" TargetMode="External"/><Relationship Id="rId12" Type="http://schemas.openxmlformats.org/officeDocument/2006/relationships/hyperlink" Target="https://it.wikipedia.org/wiki/Berlino" TargetMode="External"/><Relationship Id="rId2" Type="http://schemas.openxmlformats.org/officeDocument/2006/relationships/hyperlink" Target="https://it.wikipedia.org/wiki/Scrittura_cuneiforme" TargetMode="External"/><Relationship Id="rId1" Type="http://schemas.openxmlformats.org/officeDocument/2006/relationships/slideLayout" Target="../slideLayouts/slideLayout2.xml"/><Relationship Id="rId6" Type="http://schemas.openxmlformats.org/officeDocument/2006/relationships/hyperlink" Target="https://it.wikipedia.org/wiki/Kh%C5%ABzest%C4%81n" TargetMode="External"/><Relationship Id="rId11" Type="http://schemas.openxmlformats.org/officeDocument/2006/relationships/hyperlink" Target="https://it.wikipedia.org/wiki/Pergamonmuseum" TargetMode="External"/><Relationship Id="rId5" Type="http://schemas.openxmlformats.org/officeDocument/2006/relationships/hyperlink" Target="https://it.wikipedia.org/wiki/Shush" TargetMode="External"/><Relationship Id="rId10" Type="http://schemas.openxmlformats.org/officeDocument/2006/relationships/hyperlink" Target="https://it.wikipedia.org/wiki/Museo_del_Louvre" TargetMode="External"/><Relationship Id="rId4" Type="http://schemas.openxmlformats.org/officeDocument/2006/relationships/hyperlink" Target="https://it.wikipedia.org/wiki/Susa_(Elam)" TargetMode="External"/><Relationship Id="rId9" Type="http://schemas.openxmlformats.org/officeDocument/2006/relationships/hyperlink" Target="https://it.wikipedia.org/wiki/Parigi"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Dalla Preistoria ai Micenei</a:t>
            </a:r>
            <a:endParaRPr lang="it-IT" dirty="0"/>
          </a:p>
        </p:txBody>
      </p:sp>
      <p:sp>
        <p:nvSpPr>
          <p:cNvPr id="3" name="Sottotitolo 2"/>
          <p:cNvSpPr>
            <a:spLocks noGrp="1"/>
          </p:cNvSpPr>
          <p:nvPr>
            <p:ph type="subTitle" idx="1"/>
          </p:nvPr>
        </p:nvSpPr>
        <p:spPr/>
        <p:txBody>
          <a:bodyPr/>
          <a:lstStyle/>
          <a:p>
            <a:r>
              <a:rPr lang="it-IT" dirty="0" smtClean="0"/>
              <a:t>Lezione n. 1 dalla Preistoria agli Egizi</a:t>
            </a:r>
          </a:p>
          <a:p>
            <a:r>
              <a:rPr lang="it-IT" dirty="0" smtClean="0"/>
              <a:t>(La seconda lezione n.2 dagli Ebrei ai Micenei)</a:t>
            </a:r>
            <a:endParaRPr lang="it-IT" dirty="0"/>
          </a:p>
        </p:txBody>
      </p:sp>
    </p:spTree>
    <p:extLst>
      <p:ext uri="{BB962C8B-B14F-4D97-AF65-F5344CB8AC3E}">
        <p14:creationId xmlns:p14="http://schemas.microsoft.com/office/powerpoint/2010/main" val="1049745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Mesolitico</a:t>
            </a:r>
            <a:endParaRPr lang="it-IT" dirty="0"/>
          </a:p>
        </p:txBody>
      </p:sp>
      <p:sp>
        <p:nvSpPr>
          <p:cNvPr id="3" name="Segnaposto contenuto 2"/>
          <p:cNvSpPr>
            <a:spLocks noGrp="1"/>
          </p:cNvSpPr>
          <p:nvPr>
            <p:ph idx="1"/>
          </p:nvPr>
        </p:nvSpPr>
        <p:spPr/>
        <p:txBody>
          <a:bodyPr/>
          <a:lstStyle/>
          <a:p>
            <a:r>
              <a:rPr lang="it-IT" dirty="0" smtClean="0"/>
              <a:t>Dal 10.000 all’8.000 a.C.</a:t>
            </a:r>
          </a:p>
          <a:p>
            <a:r>
              <a:rPr lang="it-IT" dirty="0" smtClean="0"/>
              <a:t>Fine dell’ultima glaciazione con miglioramento del clima</a:t>
            </a:r>
          </a:p>
          <a:p>
            <a:r>
              <a:rPr lang="it-IT" dirty="0" smtClean="0"/>
              <a:t>Molti animali si estinguono (mammut)</a:t>
            </a:r>
          </a:p>
          <a:p>
            <a:r>
              <a:rPr lang="it-IT" dirty="0" smtClean="0"/>
              <a:t>Perfezionamento utensili e tecniche (arco)</a:t>
            </a:r>
          </a:p>
          <a:p>
            <a:r>
              <a:rPr lang="it-IT" dirty="0" smtClean="0"/>
              <a:t>Addomesticamento animali</a:t>
            </a:r>
          </a:p>
          <a:p>
            <a:r>
              <a:rPr lang="it-IT" dirty="0" smtClean="0"/>
              <a:t>Caccia</a:t>
            </a:r>
          </a:p>
          <a:p>
            <a:pPr marL="0" indent="0">
              <a:buNone/>
            </a:pPr>
            <a:endParaRPr lang="it-IT" dirty="0"/>
          </a:p>
        </p:txBody>
      </p:sp>
    </p:spTree>
    <p:extLst>
      <p:ext uri="{BB962C8B-B14F-4D97-AF65-F5344CB8AC3E}">
        <p14:creationId xmlns:p14="http://schemas.microsoft.com/office/powerpoint/2010/main" val="437490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a:t>
            </a:r>
            <a:r>
              <a:rPr lang="it-IT" dirty="0" err="1" smtClean="0"/>
              <a:t>Nesolitico</a:t>
            </a:r>
            <a:endParaRPr lang="it-IT" dirty="0"/>
          </a:p>
        </p:txBody>
      </p:sp>
      <p:sp>
        <p:nvSpPr>
          <p:cNvPr id="3" name="Segnaposto contenuto 2"/>
          <p:cNvSpPr>
            <a:spLocks noGrp="1"/>
          </p:cNvSpPr>
          <p:nvPr>
            <p:ph idx="1"/>
          </p:nvPr>
        </p:nvSpPr>
        <p:spPr/>
        <p:txBody>
          <a:bodyPr/>
          <a:lstStyle/>
          <a:p>
            <a:r>
              <a:rPr lang="it-IT" dirty="0" smtClean="0"/>
              <a:t>Dall’8.000 al 3.000 a.C.</a:t>
            </a:r>
          </a:p>
          <a:p>
            <a:r>
              <a:rPr lang="it-IT" dirty="0" smtClean="0"/>
              <a:t>Agricoltura e allevamento</a:t>
            </a:r>
          </a:p>
          <a:p>
            <a:r>
              <a:rPr lang="it-IT" dirty="0" smtClean="0"/>
              <a:t>Sedentarizzazione</a:t>
            </a:r>
          </a:p>
          <a:p>
            <a:r>
              <a:rPr lang="it-IT" dirty="0" smtClean="0"/>
              <a:t>Ceramica, tessitura, ruota</a:t>
            </a:r>
          </a:p>
          <a:p>
            <a:r>
              <a:rPr lang="it-IT" dirty="0" smtClean="0"/>
              <a:t>Nascita dei primi villaggi</a:t>
            </a:r>
          </a:p>
          <a:p>
            <a:r>
              <a:rPr lang="it-IT" dirty="0" smtClean="0"/>
              <a:t>Divisione del lavoro fra i membri della comunità</a:t>
            </a:r>
          </a:p>
          <a:p>
            <a:r>
              <a:rPr lang="it-IT" dirty="0" smtClean="0"/>
              <a:t>Nascita della proprietà privata.</a:t>
            </a:r>
            <a:endParaRPr lang="it-IT" dirty="0"/>
          </a:p>
        </p:txBody>
      </p:sp>
    </p:spTree>
    <p:extLst>
      <p:ext uri="{BB962C8B-B14F-4D97-AF65-F5344CB8AC3E}">
        <p14:creationId xmlns:p14="http://schemas.microsoft.com/office/powerpoint/2010/main" val="4224374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Come si contano gli anni?</a:t>
            </a:r>
            <a:endParaRPr lang="it-IT" dirty="0"/>
          </a:p>
        </p:txBody>
      </p:sp>
      <p:sp>
        <p:nvSpPr>
          <p:cNvPr id="3" name="Segnaposto contenuto 2"/>
          <p:cNvSpPr>
            <a:spLocks noGrp="1"/>
          </p:cNvSpPr>
          <p:nvPr>
            <p:ph idx="1"/>
          </p:nvPr>
        </p:nvSpPr>
        <p:spPr/>
        <p:txBody>
          <a:bodyPr/>
          <a:lstStyle/>
          <a:p>
            <a:pPr algn="just"/>
            <a:r>
              <a:rPr lang="it-IT" dirty="0" smtClean="0"/>
              <a:t>Si calcolano gli anni in base a due date religiose: la nascita e la morte di Cristo. Quindi abbiamo gli anni a.C. e d. C. (avanti Cristo e dopo Cristo).</a:t>
            </a:r>
          </a:p>
          <a:p>
            <a:pPr algn="just"/>
            <a:r>
              <a:rPr lang="it-IT" dirty="0" smtClean="0"/>
              <a:t>Per risalire negli anni a.C. si calcola all’indietro</a:t>
            </a:r>
          </a:p>
          <a:p>
            <a:pPr marL="0" indent="0">
              <a:buNone/>
            </a:pPr>
            <a:endParaRPr lang="it-IT" dirty="0"/>
          </a:p>
          <a:p>
            <a:pPr marL="0" indent="0">
              <a:buNone/>
            </a:pPr>
            <a:r>
              <a:rPr lang="it-IT" dirty="0" smtClean="0"/>
              <a:t>400 a.C.       200 a. C.      ANNO ZERO (NASCITA DI CRISTO) </a:t>
            </a:r>
          </a:p>
          <a:p>
            <a:pPr marL="0" indent="0">
              <a:buNone/>
            </a:pPr>
            <a:endParaRPr lang="it-IT" dirty="0"/>
          </a:p>
          <a:p>
            <a:pPr marL="0" indent="0">
              <a:buNone/>
            </a:pPr>
            <a:endParaRPr lang="it-IT" dirty="0" smtClean="0"/>
          </a:p>
          <a:p>
            <a:pPr marL="0" indent="0">
              <a:buNone/>
            </a:pPr>
            <a:endParaRPr lang="it-IT" dirty="0" smtClean="0"/>
          </a:p>
          <a:p>
            <a:pPr marL="0" indent="0">
              <a:buNone/>
            </a:pPr>
            <a:endParaRPr lang="it-IT" dirty="0"/>
          </a:p>
        </p:txBody>
      </p:sp>
      <p:sp>
        <p:nvSpPr>
          <p:cNvPr id="6" name="Freccia a destra 5"/>
          <p:cNvSpPr/>
          <p:nvPr/>
        </p:nvSpPr>
        <p:spPr>
          <a:xfrm>
            <a:off x="939113" y="4646141"/>
            <a:ext cx="1050324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48236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nascita dei villaggi</a:t>
            </a:r>
            <a:endParaRPr lang="it-IT" dirty="0"/>
          </a:p>
        </p:txBody>
      </p:sp>
      <p:sp>
        <p:nvSpPr>
          <p:cNvPr id="3" name="Segnaposto contenuto 2"/>
          <p:cNvSpPr>
            <a:spLocks noGrp="1"/>
          </p:cNvSpPr>
          <p:nvPr>
            <p:ph idx="1"/>
          </p:nvPr>
        </p:nvSpPr>
        <p:spPr/>
        <p:txBody>
          <a:bodyPr/>
          <a:lstStyle/>
          <a:p>
            <a:pPr marL="0" indent="0" algn="just">
              <a:buNone/>
            </a:pPr>
            <a:r>
              <a:rPr lang="it-IT" dirty="0" smtClean="0"/>
              <a:t>I villaggi nascono da esigenze comuni:</a:t>
            </a:r>
          </a:p>
          <a:p>
            <a:pPr algn="just"/>
            <a:r>
              <a:rPr lang="it-IT" dirty="0" smtClean="0"/>
              <a:t>Una volta scoperta l’agricoltura nascono esigenze:</a:t>
            </a:r>
          </a:p>
          <a:p>
            <a:pPr algn="just"/>
            <a:r>
              <a:rPr lang="it-IT" dirty="0" smtClean="0"/>
              <a:t>Non bisogna più spostarsi in cerca di cibo;</a:t>
            </a:r>
          </a:p>
          <a:p>
            <a:pPr algn="just"/>
            <a:r>
              <a:rPr lang="it-IT" dirty="0" smtClean="0"/>
              <a:t>Si trasforma il territorio in base alla proprie esigenze;</a:t>
            </a:r>
          </a:p>
          <a:p>
            <a:pPr algn="just"/>
            <a:r>
              <a:rPr lang="it-IT" dirty="0" smtClean="0"/>
              <a:t>Inizia a costruire abitazioni più resistenti e durature;</a:t>
            </a:r>
          </a:p>
          <a:p>
            <a:pPr algn="just"/>
            <a:r>
              <a:rPr lang="it-IT" dirty="0" smtClean="0"/>
              <a:t>Capisce che ha bisogno di vivere in branco;</a:t>
            </a:r>
          </a:p>
          <a:p>
            <a:pPr algn="just"/>
            <a:r>
              <a:rPr lang="it-IT" dirty="0" smtClean="0"/>
              <a:t>Nascono amicizie e raggruppamenti per età (classi sociali) e ruoli.</a:t>
            </a:r>
          </a:p>
          <a:p>
            <a:endParaRPr lang="it-IT" dirty="0" smtClean="0"/>
          </a:p>
          <a:p>
            <a:endParaRPr lang="it-IT" dirty="0"/>
          </a:p>
        </p:txBody>
      </p:sp>
    </p:spTree>
    <p:extLst>
      <p:ext uri="{BB962C8B-B14F-4D97-AF65-F5344CB8AC3E}">
        <p14:creationId xmlns:p14="http://schemas.microsoft.com/office/powerpoint/2010/main" val="1785140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Effetti della rivoluzione agricola (8000 a.C.)</a:t>
            </a:r>
            <a:endParaRPr lang="it-IT" dirty="0"/>
          </a:p>
        </p:txBody>
      </p:sp>
      <p:sp>
        <p:nvSpPr>
          <p:cNvPr id="3" name="Segnaposto contenuto 2"/>
          <p:cNvSpPr>
            <a:spLocks noGrp="1"/>
          </p:cNvSpPr>
          <p:nvPr>
            <p:ph idx="1"/>
          </p:nvPr>
        </p:nvSpPr>
        <p:spPr/>
        <p:txBody>
          <a:bodyPr/>
          <a:lstStyle/>
          <a:p>
            <a:r>
              <a:rPr lang="it-IT" dirty="0" smtClean="0"/>
              <a:t>Divisione del lavoro;</a:t>
            </a:r>
          </a:p>
          <a:p>
            <a:r>
              <a:rPr lang="it-IT" dirty="0" smtClean="0"/>
              <a:t>Sistema gerarchico di classi sociali;</a:t>
            </a:r>
          </a:p>
          <a:p>
            <a:r>
              <a:rPr lang="it-IT" dirty="0" smtClean="0"/>
              <a:t>Raggruppamenti di villaggi;</a:t>
            </a:r>
          </a:p>
          <a:p>
            <a:r>
              <a:rPr lang="it-IT" dirty="0" smtClean="0"/>
              <a:t>Sedentarizzazione;</a:t>
            </a:r>
          </a:p>
          <a:p>
            <a:r>
              <a:rPr lang="it-IT" dirty="0" smtClean="0"/>
              <a:t>Artigianato </a:t>
            </a:r>
          </a:p>
          <a:p>
            <a:r>
              <a:rPr lang="it-IT" dirty="0" smtClean="0"/>
              <a:t>Commercio</a:t>
            </a:r>
          </a:p>
          <a:p>
            <a:r>
              <a:rPr lang="it-IT" dirty="0" smtClean="0"/>
              <a:t>Conservazione</a:t>
            </a:r>
          </a:p>
          <a:p>
            <a:r>
              <a:rPr lang="it-IT" dirty="0" smtClean="0"/>
              <a:t>Migliora la salute e aumenta la popolazione</a:t>
            </a:r>
            <a:endParaRPr lang="it-IT" dirty="0"/>
          </a:p>
        </p:txBody>
      </p:sp>
    </p:spTree>
    <p:extLst>
      <p:ext uri="{BB962C8B-B14F-4D97-AF65-F5344CB8AC3E}">
        <p14:creationId xmlns:p14="http://schemas.microsoft.com/office/powerpoint/2010/main" val="4210190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81914"/>
            <a:ext cx="10515600" cy="1579477"/>
          </a:xfrm>
        </p:spPr>
        <p:txBody>
          <a:bodyPr/>
          <a:lstStyle/>
          <a:p>
            <a:pPr algn="ctr"/>
            <a:r>
              <a:rPr lang="it-IT" dirty="0" smtClean="0"/>
              <a:t>Perché con l’agricoltura aumenta la popolazione?</a:t>
            </a:r>
            <a:endParaRPr lang="it-IT" dirty="0"/>
          </a:p>
        </p:txBody>
      </p:sp>
      <p:sp>
        <p:nvSpPr>
          <p:cNvPr id="3" name="Segnaposto contenuto 2"/>
          <p:cNvSpPr>
            <a:spLocks noGrp="1"/>
          </p:cNvSpPr>
          <p:nvPr>
            <p:ph idx="1"/>
          </p:nvPr>
        </p:nvSpPr>
        <p:spPr/>
        <p:txBody>
          <a:bodyPr/>
          <a:lstStyle/>
          <a:p>
            <a:pPr algn="just"/>
            <a:r>
              <a:rPr lang="it-IT" dirty="0" smtClean="0"/>
              <a:t>L’alimentazione corretta fa in modo che l’organismo possa ricevere vitamine, proteine e carboidrati e quindi in questo modo può sviluppare un sistema immunitario. L’essere umano in salute, può vivere di più, reagisce alle malattie e le donne non hanno problemi nel portare a termine le gravidanze. I bambini riescono a crescere sani e forti.</a:t>
            </a:r>
          </a:p>
          <a:p>
            <a:pPr algn="just"/>
            <a:r>
              <a:rPr lang="it-IT" dirty="0" smtClean="0"/>
              <a:t>Si ha così aumento del tasso demografico e diminuzione del tasso di mortalità.</a:t>
            </a:r>
          </a:p>
          <a:p>
            <a:pPr algn="just"/>
            <a:r>
              <a:rPr lang="it-IT" dirty="0" smtClean="0"/>
              <a:t>In questo influisce non solo l’alimentazione, ma anche il clima, l’abbigliamento e le abitazioni.</a:t>
            </a:r>
            <a:endParaRPr lang="it-IT" dirty="0"/>
          </a:p>
        </p:txBody>
      </p:sp>
    </p:spTree>
    <p:extLst>
      <p:ext uri="{BB962C8B-B14F-4D97-AF65-F5344CB8AC3E}">
        <p14:creationId xmlns:p14="http://schemas.microsoft.com/office/powerpoint/2010/main" val="3663002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Gli utensili e la materia prima</a:t>
            </a:r>
            <a:endParaRPr lang="it-IT" dirty="0"/>
          </a:p>
        </p:txBody>
      </p:sp>
      <p:sp>
        <p:nvSpPr>
          <p:cNvPr id="3" name="Segnaposto contenuto 2"/>
          <p:cNvSpPr>
            <a:spLocks noGrp="1"/>
          </p:cNvSpPr>
          <p:nvPr>
            <p:ph idx="1"/>
          </p:nvPr>
        </p:nvSpPr>
        <p:spPr/>
        <p:txBody>
          <a:bodyPr/>
          <a:lstStyle/>
          <a:p>
            <a:r>
              <a:rPr lang="it-IT" dirty="0" smtClean="0"/>
              <a:t>Gli utensili iniziano a diffondersi per soddisfare esigenze, ad es. caccia.</a:t>
            </a:r>
          </a:p>
          <a:p>
            <a:r>
              <a:rPr lang="it-IT" dirty="0" smtClean="0"/>
              <a:t>Poco per volta nascono anche utensili utili alla vita di tutti i giorni come arredamento e cocci per la cucina e la conservazione del cibo.</a:t>
            </a:r>
          </a:p>
          <a:p>
            <a:r>
              <a:rPr lang="it-IT" dirty="0" smtClean="0"/>
              <a:t>Poi si diffondono i gioielli.</a:t>
            </a:r>
            <a:endParaRPr lang="it-IT" dirty="0"/>
          </a:p>
        </p:txBody>
      </p:sp>
    </p:spTree>
    <p:extLst>
      <p:ext uri="{BB962C8B-B14F-4D97-AF65-F5344CB8AC3E}">
        <p14:creationId xmlns:p14="http://schemas.microsoft.com/office/powerpoint/2010/main" val="3179144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Cosa succede in Mesopotamia</a:t>
            </a:r>
            <a:endParaRPr lang="it-IT" dirty="0"/>
          </a:p>
        </p:txBody>
      </p:sp>
      <p:sp>
        <p:nvSpPr>
          <p:cNvPr id="3" name="Segnaposto contenuto 2"/>
          <p:cNvSpPr>
            <a:spLocks noGrp="1"/>
          </p:cNvSpPr>
          <p:nvPr>
            <p:ph idx="1"/>
          </p:nvPr>
        </p:nvSpPr>
        <p:spPr/>
        <p:txBody>
          <a:bodyPr/>
          <a:lstStyle/>
          <a:p>
            <a:r>
              <a:rPr lang="it-IT" dirty="0" smtClean="0"/>
              <a:t>Il nome indica una terra in mezzo a due corsi d’acqua, quindi luogo fertile.</a:t>
            </a:r>
          </a:p>
          <a:p>
            <a:r>
              <a:rPr lang="it-IT" dirty="0" smtClean="0"/>
              <a:t>Si tratta del Tigri e dell’Eufrate.</a:t>
            </a:r>
          </a:p>
          <a:p>
            <a:pPr marL="0" indent="0">
              <a:buNone/>
            </a:pPr>
            <a:endParaRPr lang="it-IT" dirty="0"/>
          </a:p>
        </p:txBody>
      </p:sp>
    </p:spTree>
    <p:extLst>
      <p:ext uri="{BB962C8B-B14F-4D97-AF65-F5344CB8AC3E}">
        <p14:creationId xmlns:p14="http://schemas.microsoft.com/office/powerpoint/2010/main" val="2330231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Osservare per capire …</a:t>
            </a:r>
            <a:endParaRPr lang="it-IT" dirty="0"/>
          </a:p>
        </p:txBody>
      </p:sp>
      <p:pic>
        <p:nvPicPr>
          <p:cNvPr id="5" name="Segnaposto contenuto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446814"/>
            <a:ext cx="5181600" cy="3108960"/>
          </a:xfrm>
        </p:spPr>
      </p:pic>
      <p:pic>
        <p:nvPicPr>
          <p:cNvPr id="8" name="Segnaposto contenuto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72250" y="2410619"/>
            <a:ext cx="4381500" cy="3181350"/>
          </a:xfrm>
        </p:spPr>
      </p:pic>
    </p:spTree>
    <p:extLst>
      <p:ext uri="{BB962C8B-B14F-4D97-AF65-F5344CB8AC3E}">
        <p14:creationId xmlns:p14="http://schemas.microsoft.com/office/powerpoint/2010/main" val="2460506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Le prime civiltà mesopotamiche: Sumeri e Accadi</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Cosa succede? La causa è il miglioramento climatico e l’effetto è il miglioramento e lo sviluppo dell’agricoltura, della vegetazione e quindi del benessere.</a:t>
            </a:r>
          </a:p>
          <a:p>
            <a:pPr algn="just"/>
            <a:r>
              <a:rPr lang="it-IT" dirty="0" smtClean="0"/>
              <a:t>In che periodo siamo? Intorno al 4000 a.C. </a:t>
            </a:r>
          </a:p>
          <a:p>
            <a:pPr algn="just"/>
            <a:r>
              <a:rPr lang="it-IT" dirty="0" smtClean="0"/>
              <a:t>Perché si ha un cambiamento? Si sviluppano le strutture sociali e politiche all’interno dei villaggi.</a:t>
            </a:r>
          </a:p>
          <a:p>
            <a:pPr algn="just"/>
            <a:r>
              <a:rPr lang="it-IT" dirty="0" smtClean="0"/>
              <a:t>Chi sono i popoli? I Sumeri, nel 3200 a.C. e a loro si deve l’invenzione della scrittura cuneiforme e l’organizzazione in città-stato </a:t>
            </a:r>
            <a:r>
              <a:rPr lang="it-IT" dirty="0" err="1" smtClean="0"/>
              <a:t>semindipendenti</a:t>
            </a:r>
            <a:r>
              <a:rPr lang="it-IT" dirty="0" smtClean="0"/>
              <a:t>.</a:t>
            </a:r>
          </a:p>
          <a:p>
            <a:pPr algn="just"/>
            <a:r>
              <a:rPr lang="it-IT" dirty="0" smtClean="0"/>
              <a:t>Gli Accadi, intorno al 2500 a.C. unificano la Mesopotamia; affermano un Impero e sottomettono  molti popoli ad un unico sovrano.</a:t>
            </a:r>
            <a:endParaRPr lang="it-IT" dirty="0"/>
          </a:p>
        </p:txBody>
      </p:sp>
    </p:spTree>
    <p:extLst>
      <p:ext uri="{BB962C8B-B14F-4D97-AF65-F5344CB8AC3E}">
        <p14:creationId xmlns:p14="http://schemas.microsoft.com/office/powerpoint/2010/main" val="374387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Dove e quando si forma la Terra?</a:t>
            </a:r>
            <a:endParaRPr lang="it-IT" dirty="0"/>
          </a:p>
        </p:txBody>
      </p:sp>
      <p:sp>
        <p:nvSpPr>
          <p:cNvPr id="3" name="Segnaposto contenuto 2"/>
          <p:cNvSpPr>
            <a:spLocks noGrp="1"/>
          </p:cNvSpPr>
          <p:nvPr>
            <p:ph idx="1"/>
          </p:nvPr>
        </p:nvSpPr>
        <p:spPr>
          <a:xfrm>
            <a:off x="677562" y="1690688"/>
            <a:ext cx="10515600" cy="4351338"/>
          </a:xfrm>
        </p:spPr>
        <p:txBody>
          <a:bodyPr/>
          <a:lstStyle/>
          <a:p>
            <a:pPr marL="0" indent="0" algn="just">
              <a:buNone/>
            </a:pPr>
            <a:r>
              <a:rPr lang="it-IT" dirty="0" smtClean="0"/>
              <a:t>In Africa ben 4 miliardi di anni fa!</a:t>
            </a:r>
            <a:endParaRPr lang="it-IT" dirty="0"/>
          </a:p>
          <a:p>
            <a:pPr marL="0" indent="0" algn="just">
              <a:buNone/>
            </a:pPr>
            <a:endParaRPr lang="it-IT" dirty="0" smtClean="0"/>
          </a:p>
          <a:p>
            <a:pPr marL="0" indent="0" algn="just">
              <a:buNone/>
            </a:pPr>
            <a:r>
              <a:rPr lang="it-IT" dirty="0" smtClean="0"/>
              <a:t>Questa zona viene denominata la culla dell’umanità, perché qui si insediano i primi ominidi.</a:t>
            </a:r>
            <a:endParaRPr lang="it-IT" dirty="0"/>
          </a:p>
        </p:txBody>
      </p:sp>
    </p:spTree>
    <p:extLst>
      <p:ext uri="{BB962C8B-B14F-4D97-AF65-F5344CB8AC3E}">
        <p14:creationId xmlns:p14="http://schemas.microsoft.com/office/powerpoint/2010/main" val="1856926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Si inizia a parlare di LEGGI</a:t>
            </a:r>
            <a:endParaRPr lang="it-IT" dirty="0"/>
          </a:p>
        </p:txBody>
      </p:sp>
      <p:sp>
        <p:nvSpPr>
          <p:cNvPr id="3" name="Sottotitolo 2"/>
          <p:cNvSpPr>
            <a:spLocks noGrp="1"/>
          </p:cNvSpPr>
          <p:nvPr>
            <p:ph type="subTitle" idx="1"/>
          </p:nvPr>
        </p:nvSpPr>
        <p:spPr/>
        <p:txBody>
          <a:bodyPr>
            <a:normAutofit/>
          </a:bodyPr>
          <a:lstStyle/>
          <a:p>
            <a:r>
              <a:rPr lang="it-IT" sz="3600" b="1" dirty="0" smtClean="0"/>
              <a:t>IL CODICE DI HAMMURABI (SEC.XVIII a.C.)</a:t>
            </a:r>
            <a:endParaRPr lang="it-IT" sz="3600" b="1" dirty="0"/>
          </a:p>
        </p:txBody>
      </p:sp>
    </p:spTree>
    <p:extLst>
      <p:ext uri="{BB962C8B-B14F-4D97-AF65-F5344CB8AC3E}">
        <p14:creationId xmlns:p14="http://schemas.microsoft.com/office/powerpoint/2010/main" val="3825432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 cosa consiste?</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a:t>Fu scoperto dall'archeologo francese </a:t>
            </a:r>
            <a:r>
              <a:rPr lang="it-IT" dirty="0">
                <a:hlinkClick r:id="rId2" tooltip="Jacques de Morgan"/>
              </a:rPr>
              <a:t>Jacques de Morgan</a:t>
            </a:r>
            <a:r>
              <a:rPr lang="it-IT" dirty="0"/>
              <a:t> nell'inverno 1901-1902 fra le rovine della città di </a:t>
            </a:r>
            <a:r>
              <a:rPr lang="it-IT" dirty="0">
                <a:hlinkClick r:id="rId3" tooltip="Susa (Elam)"/>
              </a:rPr>
              <a:t>Susa</a:t>
            </a:r>
            <a:r>
              <a:rPr lang="it-IT" dirty="0"/>
              <a:t>. Si conoscono altre raccolte di leggi promulgate da re sumerici e accadici, ma non sono così ampie ed organiche. Venne stilato durante il regno del re babilonese </a:t>
            </a:r>
            <a:r>
              <a:rPr lang="it-IT" dirty="0">
                <a:hlinkClick r:id="rId4" tooltip="Hammurabi"/>
              </a:rPr>
              <a:t>Hammurabi</a:t>
            </a:r>
            <a:r>
              <a:rPr lang="it-IT" dirty="0"/>
              <a:t> (o </a:t>
            </a:r>
            <a:r>
              <a:rPr lang="it-IT" dirty="0" err="1"/>
              <a:t>Hammu</a:t>
            </a:r>
            <a:r>
              <a:rPr lang="it-IT" dirty="0"/>
              <a:t>-Rapi), che regnò dal </a:t>
            </a:r>
            <a:r>
              <a:rPr lang="it-IT" dirty="0">
                <a:hlinkClick r:id="rId5" tooltip="1792 a.C. (la pagina non esiste)"/>
              </a:rPr>
              <a:t>1792</a:t>
            </a:r>
            <a:r>
              <a:rPr lang="it-IT" dirty="0"/>
              <a:t> al </a:t>
            </a:r>
            <a:r>
              <a:rPr lang="it-IT" dirty="0">
                <a:hlinkClick r:id="rId6" tooltip="1750 a.C. (la pagina non esiste)"/>
              </a:rPr>
              <a:t>1750 a.C.</a:t>
            </a:r>
            <a:r>
              <a:rPr lang="it-IT" dirty="0"/>
              <a:t>, secondo la </a:t>
            </a:r>
            <a:r>
              <a:rPr lang="it-IT" dirty="0">
                <a:hlinkClick r:id="rId7" tooltip="Cronologia media"/>
              </a:rPr>
              <a:t>cronologia media</a:t>
            </a:r>
            <a:r>
              <a:rPr lang="it-IT" dirty="0"/>
              <a:t>. Le disposizioni di legge contenute nel Codice sono precedute da un prologo nel quale il sovrano si presenta come rispettoso della divinità, distruttore degli empi e portatore di pace e di giustizia. Ma la novità del codice di Hammurabi non è tanto legislativa (se esistevano altre liste simili a questa, non sono pervenute); la sua importanza nella storia è sulla politica</a:t>
            </a:r>
            <a:r>
              <a:rPr lang="it-IT" dirty="0" smtClean="0"/>
              <a:t>.</a:t>
            </a:r>
            <a:endParaRPr lang="it-IT" dirty="0"/>
          </a:p>
        </p:txBody>
      </p:sp>
    </p:spTree>
    <p:extLst>
      <p:ext uri="{BB962C8B-B14F-4D97-AF65-F5344CB8AC3E}">
        <p14:creationId xmlns:p14="http://schemas.microsoft.com/office/powerpoint/2010/main" val="3874006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Cosa contiene?</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a:t>Questa raccolta di 292 </a:t>
            </a:r>
            <a:r>
              <a:rPr lang="it-IT" dirty="0" smtClean="0"/>
              <a:t>leggi</a:t>
            </a:r>
            <a:r>
              <a:rPr lang="it-IT" dirty="0"/>
              <a:t> del re Hammurabi di Babilonia fu scolpita in </a:t>
            </a:r>
            <a:r>
              <a:rPr lang="it-IT" dirty="0">
                <a:hlinkClick r:id="rId2" tooltip="Scrittura cuneiforme"/>
              </a:rPr>
              <a:t>caratteri cuneiformi</a:t>
            </a:r>
            <a:r>
              <a:rPr lang="it-IT" dirty="0"/>
              <a:t> su di una stele raffigurante alla sommità il re in piedi, in atteggiamento di venerazione di fronte a </a:t>
            </a:r>
            <a:r>
              <a:rPr lang="it-IT" dirty="0" err="1"/>
              <a:t>Shamash</a:t>
            </a:r>
            <a:r>
              <a:rPr lang="it-IT" dirty="0"/>
              <a:t>, dio solare della giustizia, maestosamente seduto sul trono. Il dio porge ad Hammurabi il codice delle leggi, che dunque sono considerate di origine sacra. La stele è di </a:t>
            </a:r>
            <a:r>
              <a:rPr lang="it-IT" dirty="0">
                <a:hlinkClick r:id="rId3" tooltip="Basalto"/>
              </a:rPr>
              <a:t>basalto</a:t>
            </a:r>
            <a:r>
              <a:rPr lang="it-IT" dirty="0"/>
              <a:t> nero, alta circa 225 cm; venne rinvenuta nella città di </a:t>
            </a:r>
            <a:r>
              <a:rPr lang="it-IT" dirty="0">
                <a:hlinkClick r:id="rId4" tooltip="Susa (Elam)"/>
              </a:rPr>
              <a:t>Susa</a:t>
            </a:r>
            <a:r>
              <a:rPr lang="it-IT" dirty="0"/>
              <a:t> (</a:t>
            </a:r>
            <a:r>
              <a:rPr lang="it-IT" dirty="0" err="1"/>
              <a:t>oggi</a:t>
            </a:r>
            <a:r>
              <a:rPr lang="it-IT" dirty="0" err="1">
                <a:hlinkClick r:id="rId5" tooltip="Shush"/>
              </a:rPr>
              <a:t>Shush</a:t>
            </a:r>
            <a:r>
              <a:rPr lang="it-IT" dirty="0"/>
              <a:t>, capitale amministrativa della Contea di </a:t>
            </a:r>
            <a:r>
              <a:rPr lang="it-IT" dirty="0" err="1"/>
              <a:t>Shush</a:t>
            </a:r>
            <a:r>
              <a:rPr lang="it-IT" dirty="0"/>
              <a:t>, nella provincia iraniana di </a:t>
            </a:r>
            <a:r>
              <a:rPr lang="it-IT" dirty="0" err="1">
                <a:hlinkClick r:id="rId6" tooltip="Khūzestān"/>
              </a:rPr>
              <a:t>Khūzestān</a:t>
            </a:r>
            <a:r>
              <a:rPr lang="it-IT" dirty="0"/>
              <a:t>).</a:t>
            </a:r>
          </a:p>
          <a:p>
            <a:pPr algn="just"/>
            <a:r>
              <a:rPr lang="it-IT" dirty="0"/>
              <a:t>Si ritiene che fosse originariamente esposta nella capitale, e che sia stata trasportata nel luogo del ritrovamento come bottino di guerra dall'esercito </a:t>
            </a:r>
            <a:r>
              <a:rPr lang="it-IT" dirty="0">
                <a:hlinkClick r:id="rId7" tooltip="Elam"/>
              </a:rPr>
              <a:t>elamita</a:t>
            </a:r>
            <a:r>
              <a:rPr lang="it-IT" dirty="0"/>
              <a:t>. Dato che nella stessa Susa fu trovato un esemplare analogo, molto probabilmente si trattava di un'opera eseguita in serie, di cui esistevano numerose copie. L'assiriologo </a:t>
            </a:r>
            <a:r>
              <a:rPr lang="it-IT" dirty="0">
                <a:hlinkClick r:id="rId8" tooltip="Jean-Vincent Scheil"/>
              </a:rPr>
              <a:t>Jean-Vincent </a:t>
            </a:r>
            <a:r>
              <a:rPr lang="it-IT" dirty="0" err="1">
                <a:hlinkClick r:id="rId8" tooltip="Jean-Vincent Scheil"/>
              </a:rPr>
              <a:t>Scheil</a:t>
            </a:r>
            <a:r>
              <a:rPr lang="it-IT" dirty="0"/>
              <a:t>, che faceva parte della missione archeologica durante la quale fu scoperto il Codice di Hammurabi, in meno di un anno riuscì a decifrarlo e nel 1904 ne pubblicò la traduzione.</a:t>
            </a:r>
          </a:p>
          <a:p>
            <a:pPr algn="just"/>
            <a:r>
              <a:rPr lang="it-IT" dirty="0"/>
              <a:t>Attualmente si trova a </a:t>
            </a:r>
            <a:r>
              <a:rPr lang="it-IT" dirty="0">
                <a:hlinkClick r:id="rId9" tooltip="Parigi"/>
              </a:rPr>
              <a:t>Parigi</a:t>
            </a:r>
            <a:r>
              <a:rPr lang="it-IT" dirty="0"/>
              <a:t>, nel </a:t>
            </a:r>
            <a:r>
              <a:rPr lang="it-IT" dirty="0">
                <a:hlinkClick r:id="rId10" tooltip="Museo del Louvre"/>
              </a:rPr>
              <a:t>Museo del Louvre</a:t>
            </a:r>
            <a:r>
              <a:rPr lang="it-IT" dirty="0"/>
              <a:t>. Una copia si trova al </a:t>
            </a:r>
            <a:r>
              <a:rPr lang="it-IT" dirty="0" err="1">
                <a:hlinkClick r:id="rId11" tooltip="Pergamonmuseum"/>
              </a:rPr>
              <a:t>Pergamonmuseum</a:t>
            </a:r>
            <a:r>
              <a:rPr lang="it-IT" dirty="0"/>
              <a:t> a </a:t>
            </a:r>
            <a:r>
              <a:rPr lang="it-IT" dirty="0">
                <a:hlinkClick r:id="rId12" tooltip="Berlino"/>
              </a:rPr>
              <a:t>Berlino</a:t>
            </a:r>
            <a:r>
              <a:rPr lang="it-IT" dirty="0"/>
              <a:t>.</a:t>
            </a:r>
          </a:p>
          <a:p>
            <a:pPr marL="0" indent="0" algn="just">
              <a:buNone/>
            </a:pPr>
            <a:endParaRPr lang="it-IT" dirty="0"/>
          </a:p>
        </p:txBody>
      </p:sp>
    </p:spTree>
    <p:extLst>
      <p:ext uri="{BB962C8B-B14F-4D97-AF65-F5344CB8AC3E}">
        <p14:creationId xmlns:p14="http://schemas.microsoft.com/office/powerpoint/2010/main" val="2073153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 Babilonesi </a:t>
            </a:r>
            <a:endParaRPr lang="it-IT" dirty="0"/>
          </a:p>
        </p:txBody>
      </p:sp>
      <p:sp>
        <p:nvSpPr>
          <p:cNvPr id="3" name="Segnaposto contenuto 2"/>
          <p:cNvSpPr>
            <a:spLocks noGrp="1"/>
          </p:cNvSpPr>
          <p:nvPr>
            <p:ph idx="1"/>
          </p:nvPr>
        </p:nvSpPr>
        <p:spPr/>
        <p:txBody>
          <a:bodyPr/>
          <a:lstStyle/>
          <a:p>
            <a:r>
              <a:rPr lang="it-IT" dirty="0" smtClean="0"/>
              <a:t>Quando?  Intorno al 2000 a.C. </a:t>
            </a:r>
          </a:p>
          <a:p>
            <a:r>
              <a:rPr lang="it-IT" dirty="0" smtClean="0"/>
              <a:t>Chi? Il popolo Babilonese.</a:t>
            </a:r>
          </a:p>
          <a:p>
            <a:r>
              <a:rPr lang="it-IT" dirty="0" smtClean="0"/>
              <a:t>Dove? In Mesopotamia</a:t>
            </a:r>
          </a:p>
          <a:p>
            <a:r>
              <a:rPr lang="it-IT" dirty="0" smtClean="0"/>
              <a:t>Cosa succede? Con Hammurabi l’impero Babilonese raggiunge il massimo splendore (1792-1750 a.C.). L’innovazione più importante del suo regno fu l’emanazione di un’importante raccolta di leggi, il codice di Hammurabi.</a:t>
            </a:r>
            <a:endParaRPr lang="it-IT" dirty="0"/>
          </a:p>
        </p:txBody>
      </p:sp>
    </p:spTree>
    <p:extLst>
      <p:ext uri="{BB962C8B-B14F-4D97-AF65-F5344CB8AC3E}">
        <p14:creationId xmlns:p14="http://schemas.microsoft.com/office/powerpoint/2010/main" val="3223420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Gli Ittiti</a:t>
            </a:r>
            <a:endParaRPr lang="it-IT" dirty="0"/>
          </a:p>
        </p:txBody>
      </p:sp>
      <p:sp>
        <p:nvSpPr>
          <p:cNvPr id="3" name="Segnaposto contenuto 2"/>
          <p:cNvSpPr>
            <a:spLocks noGrp="1"/>
          </p:cNvSpPr>
          <p:nvPr>
            <p:ph idx="1"/>
          </p:nvPr>
        </p:nvSpPr>
        <p:spPr/>
        <p:txBody>
          <a:bodyPr/>
          <a:lstStyle/>
          <a:p>
            <a:r>
              <a:rPr lang="it-IT" dirty="0" smtClean="0"/>
              <a:t>Quando? Chi? Intorno al 1600 a.C. gli Ittiti provenienti dall’Anatolia conquistano l’impero babilonese.</a:t>
            </a:r>
          </a:p>
          <a:p>
            <a:r>
              <a:rPr lang="it-IT" dirty="0" smtClean="0"/>
              <a:t>Cosa succede? Gli ittiti sottomettono le popolazioni locali grazie all’uso del carro da combattimento. Però, intorno al 1200 a.C. l’invasione degli indoeuropei travolge il regno ittita e modifica gli equilibri del Vicino Oriente.</a:t>
            </a:r>
          </a:p>
          <a:p>
            <a:r>
              <a:rPr lang="it-IT" dirty="0" smtClean="0"/>
              <a:t>Merito degli Ittiti? Loro perfezionano la metallurgia e per la prima volta si usa il ferro per produrre armi e oggetti.</a:t>
            </a:r>
            <a:endParaRPr lang="it-IT" dirty="0"/>
          </a:p>
        </p:txBody>
      </p:sp>
    </p:spTree>
    <p:extLst>
      <p:ext uri="{BB962C8B-B14F-4D97-AF65-F5344CB8AC3E}">
        <p14:creationId xmlns:p14="http://schemas.microsoft.com/office/powerpoint/2010/main" val="782970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civiltà Egizia.</a:t>
            </a:r>
            <a:endParaRPr lang="it-IT" dirty="0"/>
          </a:p>
        </p:txBody>
      </p:sp>
      <p:sp>
        <p:nvSpPr>
          <p:cNvPr id="3" name="Segnaposto contenuto 2"/>
          <p:cNvSpPr>
            <a:spLocks noGrp="1"/>
          </p:cNvSpPr>
          <p:nvPr>
            <p:ph idx="1"/>
          </p:nvPr>
        </p:nvSpPr>
        <p:spPr/>
        <p:txBody>
          <a:bodyPr/>
          <a:lstStyle/>
          <a:p>
            <a:r>
              <a:rPr lang="it-IT" dirty="0" smtClean="0"/>
              <a:t>Dove? Si sviluppa lungo il corso del Nilo.</a:t>
            </a:r>
          </a:p>
          <a:p>
            <a:r>
              <a:rPr lang="it-IT" dirty="0" smtClean="0"/>
              <a:t>Quando? In tre periodi: Antico Regno (3000-2260 a.C.), Medio Regno (2052-1700 a.C.), Nuovo Regno (1550-1070 a.C.).</a:t>
            </a:r>
          </a:p>
          <a:p>
            <a:r>
              <a:rPr lang="it-IT" dirty="0" smtClean="0"/>
              <a:t>Come vivono? La società egizia è organizzata secondo una rigida scala gerarchica che si riassume nella forma di una piramide.</a:t>
            </a:r>
            <a:endParaRPr lang="it-IT" dirty="0"/>
          </a:p>
        </p:txBody>
      </p:sp>
    </p:spTree>
    <p:extLst>
      <p:ext uri="{BB962C8B-B14F-4D97-AF65-F5344CB8AC3E}">
        <p14:creationId xmlns:p14="http://schemas.microsoft.com/office/powerpoint/2010/main" val="784820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piramide sociale egizia</a:t>
            </a: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7914" y="1690689"/>
            <a:ext cx="7203989" cy="4537116"/>
          </a:xfrm>
        </p:spPr>
      </p:pic>
    </p:spTree>
    <p:extLst>
      <p:ext uri="{BB962C8B-B14F-4D97-AF65-F5344CB8AC3E}">
        <p14:creationId xmlns:p14="http://schemas.microsoft.com/office/powerpoint/2010/main" val="1968153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religione</a:t>
            </a:r>
            <a:endParaRPr lang="it-IT" dirty="0"/>
          </a:p>
        </p:txBody>
      </p:sp>
      <p:sp>
        <p:nvSpPr>
          <p:cNvPr id="3" name="Segnaposto contenuto 2"/>
          <p:cNvSpPr>
            <a:spLocks noGrp="1"/>
          </p:cNvSpPr>
          <p:nvPr>
            <p:ph idx="1"/>
          </p:nvPr>
        </p:nvSpPr>
        <p:spPr/>
        <p:txBody>
          <a:bodyPr/>
          <a:lstStyle/>
          <a:p>
            <a:r>
              <a:rPr lang="it-IT" dirty="0" smtClean="0"/>
              <a:t>Credono in molti dei, quindi è una religione politeista legata al culto di tante divinità, influenzata dall’astrologia: i principali dei sono </a:t>
            </a:r>
            <a:r>
              <a:rPr lang="it-IT" dirty="0" err="1" smtClean="0"/>
              <a:t>Amon-Ra</a:t>
            </a:r>
            <a:r>
              <a:rPr lang="it-IT" dirty="0" smtClean="0"/>
              <a:t>, il dio sole e Iside, Osiride (nomi di stelle).</a:t>
            </a:r>
          </a:p>
          <a:p>
            <a:r>
              <a:rPr lang="it-IT" dirty="0" smtClean="0"/>
              <a:t>Credono nella reincarnazione e in una seconda vita in cielo, infatti le piramidi erano costruite secondo la costellazione del tempo e la </a:t>
            </a:r>
            <a:r>
              <a:rPr lang="it-IT" dirty="0"/>
              <a:t>M</a:t>
            </a:r>
            <a:r>
              <a:rPr lang="it-IT" dirty="0" smtClean="0"/>
              <a:t>esopotamia coincideva con la via lattea.</a:t>
            </a:r>
          </a:p>
          <a:p>
            <a:r>
              <a:rPr lang="it-IT" dirty="0" smtClean="0"/>
              <a:t>Da questo ne deriva il culto di morte, l’imbalsamazione e la costruzione di tombe.</a:t>
            </a:r>
            <a:endParaRPr lang="it-IT" dirty="0"/>
          </a:p>
        </p:txBody>
      </p:sp>
    </p:spTree>
    <p:extLst>
      <p:ext uri="{BB962C8B-B14F-4D97-AF65-F5344CB8AC3E}">
        <p14:creationId xmlns:p14="http://schemas.microsoft.com/office/powerpoint/2010/main" val="1866097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L’astrologia</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endParaRPr lang="it-IT" dirty="0" smtClean="0"/>
          </a:p>
          <a:p>
            <a:pPr marL="0" indent="0">
              <a:buNone/>
            </a:pPr>
            <a:r>
              <a:rPr lang="it-IT" dirty="0" smtClean="0"/>
              <a:t>Era molto importante e permetteva non solo di avere dei calendari, ma per mezzo di essi riuscivano a controllare e prevenire le piene del Nilo.</a:t>
            </a:r>
            <a:endParaRPr lang="it-IT" dirty="0"/>
          </a:p>
        </p:txBody>
      </p:sp>
    </p:spTree>
    <p:extLst>
      <p:ext uri="{BB962C8B-B14F-4D97-AF65-F5344CB8AC3E}">
        <p14:creationId xmlns:p14="http://schemas.microsoft.com/office/powerpoint/2010/main" val="3716790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scrittura</a:t>
            </a:r>
            <a:endParaRPr lang="it-IT" dirty="0"/>
          </a:p>
        </p:txBody>
      </p:sp>
      <p:sp>
        <p:nvSpPr>
          <p:cNvPr id="3" name="Segnaposto contenuto 2"/>
          <p:cNvSpPr>
            <a:spLocks noGrp="1"/>
          </p:cNvSpPr>
          <p:nvPr>
            <p:ph idx="1"/>
          </p:nvPr>
        </p:nvSpPr>
        <p:spPr/>
        <p:txBody>
          <a:bodyPr/>
          <a:lstStyle/>
          <a:p>
            <a:r>
              <a:rPr lang="it-IT" dirty="0" smtClean="0"/>
              <a:t>La loro scrittura era formata da geroglifici.</a:t>
            </a:r>
          </a:p>
          <a:p>
            <a:r>
              <a:rPr lang="it-IT" dirty="0" smtClean="0"/>
              <a:t>Scrivevano incidendo la pietra, ma anche sul papiro, che era coltivato proprio per questo scopo.</a:t>
            </a:r>
          </a:p>
          <a:p>
            <a:r>
              <a:rPr lang="it-IT" dirty="0" smtClean="0"/>
              <a:t>Ci sono pervenute tante fonti scritte ancora non tutte decifrate.</a:t>
            </a:r>
            <a:endParaRPr lang="it-IT" dirty="0"/>
          </a:p>
        </p:txBody>
      </p:sp>
    </p:spTree>
    <p:extLst>
      <p:ext uri="{BB962C8B-B14F-4D97-AF65-F5344CB8AC3E}">
        <p14:creationId xmlns:p14="http://schemas.microsoft.com/office/powerpoint/2010/main" val="285666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Evoluzione e diffusione delle principali forme umane.</a:t>
            </a:r>
            <a:endParaRPr lang="it-IT" dirty="0"/>
          </a:p>
        </p:txBody>
      </p:sp>
      <p:sp>
        <p:nvSpPr>
          <p:cNvPr id="3" name="Segnaposto contenuto 2"/>
          <p:cNvSpPr>
            <a:spLocks noGrp="1"/>
          </p:cNvSpPr>
          <p:nvPr>
            <p:ph idx="1"/>
          </p:nvPr>
        </p:nvSpPr>
        <p:spPr/>
        <p:txBody>
          <a:bodyPr/>
          <a:lstStyle/>
          <a:p>
            <a:pPr marL="0" indent="0" algn="just">
              <a:buNone/>
            </a:pPr>
            <a:r>
              <a:rPr lang="it-IT" dirty="0" smtClean="0"/>
              <a:t>La storia della specie umana inizia quando l’uomo comincia ad intervenire consapevolmente sull’ambiente.</a:t>
            </a:r>
          </a:p>
          <a:p>
            <a:pPr algn="just"/>
            <a:endParaRPr lang="it-IT" dirty="0"/>
          </a:p>
        </p:txBody>
      </p:sp>
    </p:spTree>
    <p:extLst>
      <p:ext uri="{BB962C8B-B14F-4D97-AF65-F5344CB8AC3E}">
        <p14:creationId xmlns:p14="http://schemas.microsoft.com/office/powerpoint/2010/main" val="1249851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medicina</a:t>
            </a:r>
            <a:endParaRPr lang="it-IT" dirty="0"/>
          </a:p>
        </p:txBody>
      </p:sp>
      <p:sp>
        <p:nvSpPr>
          <p:cNvPr id="3" name="Segnaposto contenuto 2"/>
          <p:cNvSpPr>
            <a:spLocks noGrp="1"/>
          </p:cNvSpPr>
          <p:nvPr>
            <p:ph idx="1"/>
          </p:nvPr>
        </p:nvSpPr>
        <p:spPr>
          <a:xfrm>
            <a:off x="838200" y="1825625"/>
            <a:ext cx="10515600" cy="2845229"/>
          </a:xfrm>
        </p:spPr>
        <p:txBody>
          <a:bodyPr/>
          <a:lstStyle/>
          <a:p>
            <a:r>
              <a:rPr lang="it-IT" dirty="0" smtClean="0"/>
              <a:t>La medicina era molto sviluppata, infatti gli archeologi hanno ritrovato cadaveri con addirittura otturazioni dentarie simili alle nostre.</a:t>
            </a:r>
          </a:p>
          <a:p>
            <a:r>
              <a:rPr lang="it-IT" dirty="0" smtClean="0"/>
              <a:t>Lo studio dell’anatomia e quindi dei singoli organi era molto importante per l’imbalsamazione dei cadaveri.</a:t>
            </a:r>
            <a:endParaRPr lang="it-IT" dirty="0"/>
          </a:p>
        </p:txBody>
      </p:sp>
    </p:spTree>
    <p:extLst>
      <p:ext uri="{BB962C8B-B14F-4D97-AF65-F5344CB8AC3E}">
        <p14:creationId xmlns:p14="http://schemas.microsoft.com/office/powerpoint/2010/main" val="2120993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matematica</a:t>
            </a:r>
            <a:endParaRPr lang="it-IT" dirty="0"/>
          </a:p>
        </p:txBody>
      </p:sp>
      <p:sp>
        <p:nvSpPr>
          <p:cNvPr id="3" name="Segnaposto contenuto 2"/>
          <p:cNvSpPr>
            <a:spLocks noGrp="1"/>
          </p:cNvSpPr>
          <p:nvPr>
            <p:ph idx="1"/>
          </p:nvPr>
        </p:nvSpPr>
        <p:spPr/>
        <p:txBody>
          <a:bodyPr/>
          <a:lstStyle/>
          <a:p>
            <a:r>
              <a:rPr lang="it-IT" dirty="0" smtClean="0"/>
              <a:t>Erano molto abili in matematica e in materie scientifiche ed anche l’astronomia ne risentiva.</a:t>
            </a:r>
          </a:p>
          <a:p>
            <a:r>
              <a:rPr lang="it-IT" dirty="0" smtClean="0"/>
              <a:t>Sapevano calcolare misure perfette in agricoltura.</a:t>
            </a:r>
          </a:p>
          <a:p>
            <a:r>
              <a:rPr lang="it-IT" dirty="0" smtClean="0"/>
              <a:t>Sapevano costruire dighe.</a:t>
            </a:r>
          </a:p>
          <a:p>
            <a:r>
              <a:rPr lang="it-IT" dirty="0" smtClean="0"/>
              <a:t>Avevano perfezionato anche l’architettura.</a:t>
            </a:r>
            <a:endParaRPr lang="it-IT" dirty="0"/>
          </a:p>
        </p:txBody>
      </p:sp>
    </p:spTree>
    <p:extLst>
      <p:ext uri="{BB962C8B-B14F-4D97-AF65-F5344CB8AC3E}">
        <p14:creationId xmlns:p14="http://schemas.microsoft.com/office/powerpoint/2010/main" val="3770982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donna</a:t>
            </a:r>
            <a:endParaRPr lang="it-IT" dirty="0"/>
          </a:p>
        </p:txBody>
      </p:sp>
      <p:sp>
        <p:nvSpPr>
          <p:cNvPr id="3" name="Segnaposto contenuto 2"/>
          <p:cNvSpPr>
            <a:spLocks noGrp="1"/>
          </p:cNvSpPr>
          <p:nvPr>
            <p:ph idx="1"/>
          </p:nvPr>
        </p:nvSpPr>
        <p:spPr/>
        <p:txBody>
          <a:bodyPr/>
          <a:lstStyle/>
          <a:p>
            <a:r>
              <a:rPr lang="it-IT" dirty="0" smtClean="0"/>
              <a:t>La donna aveva un ruolo importante ed era rispettata.</a:t>
            </a:r>
          </a:p>
          <a:p>
            <a:r>
              <a:rPr lang="it-IT" dirty="0" smtClean="0"/>
              <a:t>Poteva studiare.</a:t>
            </a:r>
          </a:p>
          <a:p>
            <a:r>
              <a:rPr lang="it-IT" dirty="0" smtClean="0"/>
              <a:t>Poteva rivestire un ruolo sociale.</a:t>
            </a:r>
          </a:p>
          <a:p>
            <a:r>
              <a:rPr lang="it-IT" dirty="0" smtClean="0"/>
              <a:t>Aveva il culto della bellezza, si truccava e si ornava con gioielli preziosi.</a:t>
            </a:r>
            <a:endParaRPr lang="it-IT" dirty="0"/>
          </a:p>
        </p:txBody>
      </p:sp>
    </p:spTree>
    <p:extLst>
      <p:ext uri="{BB962C8B-B14F-4D97-AF65-F5344CB8AC3E}">
        <p14:creationId xmlns:p14="http://schemas.microsoft.com/office/powerpoint/2010/main" val="694613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Di Tiziana </a:t>
            </a:r>
            <a:r>
              <a:rPr lang="it-IT" dirty="0" err="1" smtClean="0"/>
              <a:t>Mazzaglia</a:t>
            </a:r>
            <a:endParaRPr lang="it-IT" dirty="0"/>
          </a:p>
        </p:txBody>
      </p:sp>
      <p:sp>
        <p:nvSpPr>
          <p:cNvPr id="3" name="Sottotitolo 2"/>
          <p:cNvSpPr>
            <a:spLocks noGrp="1"/>
          </p:cNvSpPr>
          <p:nvPr>
            <p:ph type="subTitle" idx="1"/>
          </p:nvPr>
        </p:nvSpPr>
        <p:spPr/>
        <p:txBody>
          <a:bodyPr/>
          <a:lstStyle/>
          <a:p>
            <a:r>
              <a:rPr lang="it-IT" dirty="0" smtClean="0"/>
              <a:t>© Tiziana </a:t>
            </a:r>
            <a:r>
              <a:rPr lang="it-IT" dirty="0" err="1" smtClean="0"/>
              <a:t>Mazzaglia</a:t>
            </a:r>
            <a:endParaRPr lang="it-IT" dirty="0" smtClean="0"/>
          </a:p>
          <a:p>
            <a:r>
              <a:rPr lang="it-IT" dirty="0" smtClean="0"/>
              <a:t>Se ne vieta ogni tipo di riproduzione e diffusione.</a:t>
            </a:r>
            <a:endParaRPr lang="it-IT" dirty="0"/>
          </a:p>
        </p:txBody>
      </p:sp>
    </p:spTree>
    <p:extLst>
      <p:ext uri="{BB962C8B-B14F-4D97-AF65-F5344CB8AC3E}">
        <p14:creationId xmlns:p14="http://schemas.microsoft.com/office/powerpoint/2010/main" val="278801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Quindi, quando….</a:t>
            </a:r>
            <a:endParaRPr lang="it-IT" dirty="0"/>
          </a:p>
        </p:txBody>
      </p:sp>
      <p:sp>
        <p:nvSpPr>
          <p:cNvPr id="3" name="Segnaposto contenuto 2"/>
          <p:cNvSpPr>
            <a:spLocks noGrp="1"/>
          </p:cNvSpPr>
          <p:nvPr>
            <p:ph idx="1"/>
          </p:nvPr>
        </p:nvSpPr>
        <p:spPr/>
        <p:txBody>
          <a:bodyPr/>
          <a:lstStyle/>
          <a:p>
            <a:pPr algn="just"/>
            <a:r>
              <a:rPr lang="it-IT" dirty="0" smtClean="0"/>
              <a:t>Inventa utensili</a:t>
            </a:r>
          </a:p>
          <a:p>
            <a:pPr algn="just"/>
            <a:r>
              <a:rPr lang="it-IT" dirty="0" smtClean="0"/>
              <a:t>Controlla il fuoco;</a:t>
            </a:r>
          </a:p>
          <a:p>
            <a:pPr algn="just"/>
            <a:r>
              <a:rPr lang="it-IT" dirty="0" smtClean="0"/>
              <a:t>Utilizza le pelli degli animali per ricavarne vestiti;</a:t>
            </a:r>
          </a:p>
          <a:p>
            <a:pPr algn="just"/>
            <a:r>
              <a:rPr lang="it-IT" dirty="0" smtClean="0"/>
              <a:t>Scopre l’allevamento;</a:t>
            </a:r>
          </a:p>
          <a:p>
            <a:pPr algn="just"/>
            <a:r>
              <a:rPr lang="it-IT" dirty="0" smtClean="0"/>
              <a:t>Scopre l’agricoltura (merito della donna: si accorge che nascono piante dove ha gettato i rifiuti);</a:t>
            </a:r>
          </a:p>
          <a:p>
            <a:pPr algn="just"/>
            <a:r>
              <a:rPr lang="it-IT" dirty="0" smtClean="0"/>
              <a:t>Quando scopre la scrittura si passa dalla preistoria alla storia;</a:t>
            </a:r>
          </a:p>
          <a:p>
            <a:pPr algn="just"/>
            <a:r>
              <a:rPr lang="it-IT" dirty="0" smtClean="0"/>
              <a:t>Scopre poi la navigazione e inizia il commercio (baratto).</a:t>
            </a:r>
            <a:endParaRPr lang="it-IT" dirty="0"/>
          </a:p>
        </p:txBody>
      </p:sp>
    </p:spTree>
    <p:extLst>
      <p:ext uri="{BB962C8B-B14F-4D97-AF65-F5344CB8AC3E}">
        <p14:creationId xmlns:p14="http://schemas.microsoft.com/office/powerpoint/2010/main" val="360708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Osservare per capire meglio …</a:t>
            </a:r>
            <a:endParaRPr lang="it-IT" dirty="0"/>
          </a:p>
        </p:txBody>
      </p:sp>
      <p:pic>
        <p:nvPicPr>
          <p:cNvPr id="5" name="Segnaposto contenuto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59243" y="2248930"/>
            <a:ext cx="4213653" cy="3371614"/>
          </a:xfrm>
        </p:spPr>
      </p:pic>
      <p:pic>
        <p:nvPicPr>
          <p:cNvPr id="6" name="Segnaposto contenuto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19875" y="2382044"/>
            <a:ext cx="4286250" cy="3238500"/>
          </a:xfrm>
        </p:spPr>
      </p:pic>
    </p:spTree>
    <p:extLst>
      <p:ext uri="{BB962C8B-B14F-4D97-AF65-F5344CB8AC3E}">
        <p14:creationId xmlns:p14="http://schemas.microsoft.com/office/powerpoint/2010/main" val="375160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Evoluzione …</a:t>
            </a:r>
            <a:endParaRPr lang="it-IT" dirty="0"/>
          </a:p>
        </p:txBody>
      </p:sp>
      <p:pic>
        <p:nvPicPr>
          <p:cNvPr id="5" name="Segnaposto contenuto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5038" y="2194211"/>
            <a:ext cx="4769708" cy="3614166"/>
          </a:xfrm>
        </p:spPr>
      </p:pic>
      <p:pic>
        <p:nvPicPr>
          <p:cNvPr id="6" name="Segnaposto contenuto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194211"/>
            <a:ext cx="5181600" cy="3614166"/>
          </a:xfrm>
        </p:spPr>
      </p:pic>
    </p:spTree>
    <p:extLst>
      <p:ext uri="{BB962C8B-B14F-4D97-AF65-F5344CB8AC3E}">
        <p14:creationId xmlns:p14="http://schemas.microsoft.com/office/powerpoint/2010/main" val="163116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Come facciamo a conoscere il passato?</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Chi siamo? Da dove veniamo? Dove andiamo?</a:t>
            </a:r>
          </a:p>
          <a:p>
            <a:pPr marL="0" indent="0" algn="just">
              <a:buNone/>
            </a:pPr>
            <a:r>
              <a:rPr lang="it-IT" dirty="0" smtClean="0"/>
              <a:t>Queste sono le tre domande che si sono posto i primi filosofi ed hanno trovato risposta in Dio, nella fede. Ma si sono anche formati due tipi di studiosi in grado di ricreare nei dettagli il nostro passato dando un nome a tutto. Sono gli storici e gli archeologi. Questi lavorano a stretto contatto. Si cercano resti, si scava e si studia ogni caratteristica. Poi, si cataloga il tutto entro una datazione che prevede un anno di inizio e un anno di fine, così si ordina il tutto in un’asse temporale cronologica e ogni epoca assume il valore di «contenitore concettuale» in cui si raggruppano elementi dello stesso periodo a cui si da un nome in base alle caratteristiche. Es.: preistoria, paleolitico, mesolitico, neolitico, l’età della pietra, l’età del ferro, del rame, la storia, il Medioevo (età di mezzo) e così via.</a:t>
            </a:r>
            <a:endParaRPr lang="it-IT" dirty="0"/>
          </a:p>
        </p:txBody>
      </p:sp>
    </p:spTree>
    <p:extLst>
      <p:ext uri="{BB962C8B-B14F-4D97-AF65-F5344CB8AC3E}">
        <p14:creationId xmlns:p14="http://schemas.microsoft.com/office/powerpoint/2010/main" val="2752963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Quali sono i primi elementi utili alla datazione dei periodi</a:t>
            </a:r>
            <a:endParaRPr lang="it-IT" dirty="0"/>
          </a:p>
        </p:txBody>
      </p:sp>
      <p:sp>
        <p:nvSpPr>
          <p:cNvPr id="3" name="Segnaposto contenuto 2"/>
          <p:cNvSpPr>
            <a:spLocks noGrp="1"/>
          </p:cNvSpPr>
          <p:nvPr>
            <p:ph idx="1"/>
          </p:nvPr>
        </p:nvSpPr>
        <p:spPr/>
        <p:txBody>
          <a:bodyPr/>
          <a:lstStyle/>
          <a:p>
            <a:pPr algn="just"/>
            <a:r>
              <a:rPr lang="it-IT" dirty="0" smtClean="0"/>
              <a:t>Le incisioni</a:t>
            </a:r>
          </a:p>
          <a:p>
            <a:pPr algn="just"/>
            <a:r>
              <a:rPr lang="it-IT" dirty="0" smtClean="0"/>
              <a:t>Utensili</a:t>
            </a:r>
          </a:p>
          <a:p>
            <a:pPr algn="just"/>
            <a:r>
              <a:rPr lang="it-IT" dirty="0" smtClean="0"/>
              <a:t>Sepolture</a:t>
            </a:r>
          </a:p>
          <a:p>
            <a:pPr algn="just"/>
            <a:r>
              <a:rPr lang="it-IT" dirty="0" smtClean="0"/>
              <a:t>Arredi funebri</a:t>
            </a:r>
          </a:p>
          <a:p>
            <a:pPr marL="0" indent="0">
              <a:buNone/>
            </a:pPr>
            <a:endParaRPr lang="it-IT" dirty="0"/>
          </a:p>
        </p:txBody>
      </p:sp>
    </p:spTree>
    <p:extLst>
      <p:ext uri="{BB962C8B-B14F-4D97-AF65-F5344CB8AC3E}">
        <p14:creationId xmlns:p14="http://schemas.microsoft.com/office/powerpoint/2010/main" val="2688840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Paleolitico</a:t>
            </a:r>
            <a:endParaRPr lang="it-IT" dirty="0"/>
          </a:p>
        </p:txBody>
      </p:sp>
      <p:sp>
        <p:nvSpPr>
          <p:cNvPr id="3" name="Segnaposto contenuto 2"/>
          <p:cNvSpPr>
            <a:spLocks noGrp="1"/>
          </p:cNvSpPr>
          <p:nvPr>
            <p:ph idx="1"/>
          </p:nvPr>
        </p:nvSpPr>
        <p:spPr/>
        <p:txBody>
          <a:bodyPr/>
          <a:lstStyle/>
          <a:p>
            <a:r>
              <a:rPr lang="it-IT" dirty="0" smtClean="0"/>
              <a:t>Da 3 milioni di anni da a 10.000 a.C.</a:t>
            </a:r>
          </a:p>
          <a:p>
            <a:r>
              <a:rPr lang="it-IT" dirty="0" smtClean="0"/>
              <a:t>Forti oscillazioni del clima</a:t>
            </a:r>
          </a:p>
          <a:p>
            <a:r>
              <a:rPr lang="it-IT" dirty="0" smtClean="0"/>
              <a:t>La specie umana percorre tutte le sue tappe fino all’Homo sapiens</a:t>
            </a:r>
          </a:p>
          <a:p>
            <a:r>
              <a:rPr lang="it-IT" dirty="0" smtClean="0"/>
              <a:t>Primi utensili in pietra</a:t>
            </a:r>
          </a:p>
          <a:p>
            <a:r>
              <a:rPr lang="it-IT" dirty="0" smtClean="0"/>
              <a:t>Caccia e raccolta</a:t>
            </a:r>
            <a:endParaRPr lang="it-IT" dirty="0"/>
          </a:p>
        </p:txBody>
      </p:sp>
    </p:spTree>
    <p:extLst>
      <p:ext uri="{BB962C8B-B14F-4D97-AF65-F5344CB8AC3E}">
        <p14:creationId xmlns:p14="http://schemas.microsoft.com/office/powerpoint/2010/main" val="169776556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1406</Words>
  <Application>Microsoft Office PowerPoint</Application>
  <PresentationFormat>Widescreen</PresentationFormat>
  <Paragraphs>141</Paragraphs>
  <Slides>33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33</vt:i4>
      </vt:variant>
    </vt:vector>
  </HeadingPairs>
  <TitlesOfParts>
    <vt:vector size="37" baseType="lpstr">
      <vt:lpstr>Arial</vt:lpstr>
      <vt:lpstr>Calibri</vt:lpstr>
      <vt:lpstr>Calibri Light</vt:lpstr>
      <vt:lpstr>Tema di Office</vt:lpstr>
      <vt:lpstr>Dalla Preistoria ai Micenei</vt:lpstr>
      <vt:lpstr>Dove e quando si forma la Terra?</vt:lpstr>
      <vt:lpstr>Evoluzione e diffusione delle principali forme umane.</vt:lpstr>
      <vt:lpstr>Quindi, quando….</vt:lpstr>
      <vt:lpstr>Osservare per capire meglio …</vt:lpstr>
      <vt:lpstr>Evoluzione …</vt:lpstr>
      <vt:lpstr>Come facciamo a conoscere il passato?</vt:lpstr>
      <vt:lpstr>Quali sono i primi elementi utili alla datazione dei periodi</vt:lpstr>
      <vt:lpstr>Il Paleolitico</vt:lpstr>
      <vt:lpstr>Il Mesolitico</vt:lpstr>
      <vt:lpstr>Il Nesolitico</vt:lpstr>
      <vt:lpstr>Come si contano gli anni?</vt:lpstr>
      <vt:lpstr>La nascita dei villaggi</vt:lpstr>
      <vt:lpstr>Effetti della rivoluzione agricola (8000 a.C.)</vt:lpstr>
      <vt:lpstr>Perché con l’agricoltura aumenta la popolazione?</vt:lpstr>
      <vt:lpstr>Gli utensili e la materia prima</vt:lpstr>
      <vt:lpstr>Cosa succede in Mesopotamia</vt:lpstr>
      <vt:lpstr>Osservare per capire …</vt:lpstr>
      <vt:lpstr>Le prime civiltà mesopotamiche: Sumeri e Accadi</vt:lpstr>
      <vt:lpstr>Si inizia a parlare di LEGGI</vt:lpstr>
      <vt:lpstr>In cosa consiste?</vt:lpstr>
      <vt:lpstr>Cosa contiene?</vt:lpstr>
      <vt:lpstr>I Babilonesi </vt:lpstr>
      <vt:lpstr>Gli Ittiti</vt:lpstr>
      <vt:lpstr>La civiltà Egizia.</vt:lpstr>
      <vt:lpstr>La piramide sociale egizia</vt:lpstr>
      <vt:lpstr>La religione</vt:lpstr>
      <vt:lpstr>L’astrologia</vt:lpstr>
      <vt:lpstr>La scrittura</vt:lpstr>
      <vt:lpstr>La medicina</vt:lpstr>
      <vt:lpstr>La matematica</vt:lpstr>
      <vt:lpstr>La donna</vt:lpstr>
      <vt:lpstr>Di Tiziana Mazzaglia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Dalla Preistoria ai Micenei</dc:title>
  <dc:creator>Tiziana Mazzaglia</dc:creator>
  <cp:lastModifiedBy>Tiziana Mazzaglia</cp:lastModifiedBy>
  <cp:revision>12</cp:revision>
  <dcterms:created xsi:type="dcterms:W3CDTF">2016-02-07T15:21:47Z</dcterms:created>
  <dcterms:modified xsi:type="dcterms:W3CDTF">2016-02-07T18:32:53Z</dcterms:modified>
</cp:coreProperties>
</file>