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12/20/2015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B80C674-7DFC-42FE-B9CD-82963CDB1557}" type="datetimeFigureOut">
              <a:rPr lang="en-US" dirty="0"/>
              <a:t>12/20/2015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076456F-F47D-4F25-8053-2A695DA0CA7D}" type="datetimeFigureOut">
              <a:rPr lang="en-US" dirty="0"/>
              <a:t>12/20/2015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D6C7379-69CC-4837-9905-BEBA22830C8A}" type="datetimeFigureOut">
              <a:rPr lang="en-US" dirty="0"/>
              <a:t>12/20/2015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EB8B7E-8AEE-4F10-BFEE-C999AD004D36}" type="datetimeFigureOut">
              <a:rPr lang="en-US" dirty="0"/>
              <a:t>12/20/2015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smtClean="0"/>
              <a:t>Fare clic per modificare stili del testo dello schema</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smtClean="0"/>
              <a:t>Fare clic per modificare stili del testo dello schema</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8668F3F9-58BC-440B-B37B-805B9055EF92}" type="datetimeFigureOut">
              <a:rPr lang="en-US" dirty="0"/>
              <a:t>12/20/2015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0D5A53AF-48EA-489D-8260-9DCAB666386A}" type="datetimeFigureOut">
              <a:rPr lang="en-US" dirty="0"/>
              <a:t>12/20/2015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12/20/2015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12/20/2015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12/20/2015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smtClean="0"/>
              <a:t>Fare clic per modificare lo stile del titolo</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12/20/2015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12/20/2015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20000" y="2505075"/>
            <a:ext cx="5025216"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smtClean="0"/>
              <a:t>Fare clic per modificare stili del testo dello schema</a:t>
            </a:r>
          </a:p>
        </p:txBody>
      </p:sp>
      <p:sp>
        <p:nvSpPr>
          <p:cNvPr id="6" name="Content Placeholder 5"/>
          <p:cNvSpPr>
            <a:spLocks noGrp="1"/>
          </p:cNvSpPr>
          <p:nvPr>
            <p:ph sz="quarter" idx="4"/>
          </p:nvPr>
        </p:nvSpPr>
        <p:spPr>
          <a:xfrm>
            <a:off x="6319840" y="2505075"/>
            <a:ext cx="503554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12/20/2015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12/20/2015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12/20/2015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7D1BD23-6E54-4D9D-AD88-A2813C73CC25}" type="datetimeFigureOut">
              <a:rPr lang="en-US" dirty="0"/>
              <a:t>12/20/2015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471A834-4F3C-4AF9-9C74-05EC35A0F292}" type="datetimeFigureOut">
              <a:rPr lang="en-US" dirty="0"/>
              <a:t>12/20/2015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12/20/2015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lecanoedelweb.it/dialogo-tra-petrarca-e-santagostino-laccidi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lecanoedelweb.it/lanimo-umano-genera-arte-e-rende-luomo-piu-sensibile-i-messaggi-dellart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lecanoedelweb.it/veermer-e-il-fascino-fiamming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84633" y="3121790"/>
            <a:ext cx="9144000" cy="1641490"/>
          </a:xfrm>
        </p:spPr>
        <p:txBody>
          <a:bodyPr>
            <a:normAutofit fontScale="90000"/>
          </a:bodyPr>
          <a:lstStyle/>
          <a:p>
            <a:pPr algn="ctr"/>
            <a:r>
              <a:rPr lang="it-IT" dirty="0" smtClean="0"/>
              <a:t>Il Quattrocento </a:t>
            </a:r>
            <a:br>
              <a:rPr lang="it-IT" dirty="0" smtClean="0"/>
            </a:br>
            <a:r>
              <a:rPr lang="it-IT" dirty="0" smtClean="0"/>
              <a:t>dal punto di vista artistico</a:t>
            </a:r>
            <a:endParaRPr lang="it-IT" dirty="0"/>
          </a:p>
        </p:txBody>
      </p:sp>
      <p:sp>
        <p:nvSpPr>
          <p:cNvPr id="3" name="Sottotitolo 2"/>
          <p:cNvSpPr>
            <a:spLocks noGrp="1"/>
          </p:cNvSpPr>
          <p:nvPr>
            <p:ph type="subTitle" idx="1"/>
          </p:nvPr>
        </p:nvSpPr>
        <p:spPr>
          <a:xfrm>
            <a:off x="2436301" y="1395791"/>
            <a:ext cx="9144000" cy="754025"/>
          </a:xfrm>
        </p:spPr>
        <p:txBody>
          <a:bodyPr/>
          <a:lstStyle/>
          <a:p>
            <a:r>
              <a:rPr lang="it-IT" dirty="0" smtClean="0"/>
              <a:t>Lezione n. 1</a:t>
            </a:r>
            <a:endParaRPr lang="it-IT" dirty="0"/>
          </a:p>
        </p:txBody>
      </p:sp>
    </p:spTree>
    <p:extLst>
      <p:ext uri="{BB962C8B-B14F-4D97-AF65-F5344CB8AC3E}">
        <p14:creationId xmlns:p14="http://schemas.microsoft.com/office/powerpoint/2010/main" val="138603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Il contesto storico:</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Lo stesso periodo che ha visto le classi cortesi primeggiare sulle altre ha anche visto il declino del Papato e dell’Impero. Quando accade questo nella sfera sociale, l’uomo per istinto si rifugia nella natura. Basta pensare a quanto studiato in letteratura: quando la chiesa entra in crisi e viene accusata di corruzione, gli animi più sensibili si rifugiano in boschi, foreste. Si diffondono così i primi eremiti e in seguito nascono i Monasteri. Altri esempi possono essere la selva oscura citata da Dante e poi da Petrarca, nel sonetto «Solo e pensoso…». In particolare i poeti descrivono la natura come terra madre, in cui si può cercare schermo che ripari.</a:t>
            </a:r>
          </a:p>
          <a:p>
            <a:r>
              <a:rPr lang="it-IT" dirty="0" smtClean="0"/>
              <a:t>Per approfondimenti e curiosità si può consultare l’articolo al link: </a:t>
            </a:r>
          </a:p>
          <a:p>
            <a:pPr marL="0" indent="0">
              <a:buNone/>
            </a:pPr>
            <a:r>
              <a:rPr lang="it-IT" dirty="0">
                <a:hlinkClick r:id="rId2"/>
              </a:rPr>
              <a:t>http://www.lecanoedelweb.it/dialogo-tra-petrarca-e-santagostino-laccidia</a:t>
            </a:r>
            <a:r>
              <a:rPr lang="it-IT" dirty="0" smtClean="0">
                <a:hlinkClick r:id="rId2"/>
              </a:rPr>
              <a:t>/</a:t>
            </a:r>
            <a:endParaRPr lang="it-IT" dirty="0" smtClean="0"/>
          </a:p>
          <a:p>
            <a:pPr marL="0" indent="0">
              <a:buNone/>
            </a:pPr>
            <a:endParaRPr lang="it-IT" dirty="0"/>
          </a:p>
        </p:txBody>
      </p:sp>
    </p:spTree>
    <p:extLst>
      <p:ext uri="{BB962C8B-B14F-4D97-AF65-F5344CB8AC3E}">
        <p14:creationId xmlns:p14="http://schemas.microsoft.com/office/powerpoint/2010/main" val="286443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La conseguenza è quindi:</a:t>
            </a:r>
            <a:endParaRPr lang="it-IT" dirty="0"/>
          </a:p>
        </p:txBody>
      </p:sp>
      <p:sp>
        <p:nvSpPr>
          <p:cNvPr id="3" name="Segnaposto contenuto 2"/>
          <p:cNvSpPr>
            <a:spLocks noGrp="1"/>
          </p:cNvSpPr>
          <p:nvPr>
            <p:ph idx="1"/>
          </p:nvPr>
        </p:nvSpPr>
        <p:spPr>
          <a:xfrm>
            <a:off x="1120000" y="1825625"/>
            <a:ext cx="10233800" cy="2112061"/>
          </a:xfrm>
        </p:spPr>
        <p:txBody>
          <a:bodyPr/>
          <a:lstStyle/>
          <a:p>
            <a:r>
              <a:rPr lang="it-IT" dirty="0" smtClean="0"/>
              <a:t>La ricerca di un nuovo rapporto con la natura. In architettura si vive un’espansione verso l’esterno con la costruzione di dimore extraurbane. </a:t>
            </a:r>
          </a:p>
          <a:p>
            <a:r>
              <a:rPr lang="it-IT" dirty="0" smtClean="0"/>
              <a:t>L’arte diviene un modo di sfuggire di evadere nel fantastico</a:t>
            </a:r>
            <a:endParaRPr lang="it-IT" dirty="0"/>
          </a:p>
        </p:txBody>
      </p:sp>
    </p:spTree>
    <p:extLst>
      <p:ext uri="{BB962C8B-B14F-4D97-AF65-F5344CB8AC3E}">
        <p14:creationId xmlns:p14="http://schemas.microsoft.com/office/powerpoint/2010/main" val="2254037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Cosa era successo in Lombardia?</a:t>
            </a:r>
            <a:endParaRPr lang="it-IT" dirty="0"/>
          </a:p>
        </p:txBody>
      </p:sp>
      <p:sp>
        <p:nvSpPr>
          <p:cNvPr id="3" name="Segnaposto contenuto 2"/>
          <p:cNvSpPr>
            <a:spLocks noGrp="1"/>
          </p:cNvSpPr>
          <p:nvPr>
            <p:ph idx="1"/>
          </p:nvPr>
        </p:nvSpPr>
        <p:spPr/>
        <p:txBody>
          <a:bodyPr>
            <a:normAutofit fontScale="92500"/>
          </a:bodyPr>
          <a:lstStyle/>
          <a:p>
            <a:r>
              <a:rPr lang="it-IT" dirty="0" smtClean="0"/>
              <a:t>La Lombardia, tra il 1374 e il 1402, vede la forte e affermata presenza di Gian Galeazzo Visconti, spinto dalla sete di trasformare i suoi possedimenti in uno Stato potente in grado di comprendere le monarchie d’oltralpe.</a:t>
            </a:r>
          </a:p>
          <a:p>
            <a:r>
              <a:rPr lang="it-IT" dirty="0" smtClean="0"/>
              <a:t>I suoi committente erano diffusi in particolare a Pavia dove diedero origine ad </a:t>
            </a:r>
            <a:r>
              <a:rPr lang="it-IT" dirty="0" err="1" smtClean="0"/>
              <a:t>ateliers</a:t>
            </a:r>
            <a:r>
              <a:rPr lang="it-IT" dirty="0" smtClean="0"/>
              <a:t> di miniatori al suo servizio (importante era stato </a:t>
            </a:r>
            <a:r>
              <a:rPr lang="it-IT" dirty="0" err="1" smtClean="0"/>
              <a:t>Belbello</a:t>
            </a:r>
            <a:r>
              <a:rPr lang="it-IT" dirty="0" smtClean="0"/>
              <a:t> da Pavia).</a:t>
            </a:r>
          </a:p>
          <a:p>
            <a:r>
              <a:rPr lang="it-IT" dirty="0" smtClean="0"/>
              <a:t>In queste opere d’arte spicca l’amore per la realtà espressa attraverso elementi decorativi. Uno stile denominato come OUVARIGE DE LOMBARDIA. Termine che non indica esclusivamente un oggetto di manifattura lombarda, ma eseguito con quella tecnica.</a:t>
            </a:r>
            <a:endParaRPr lang="it-IT" dirty="0"/>
          </a:p>
        </p:txBody>
      </p:sp>
    </p:spTree>
    <p:extLst>
      <p:ext uri="{BB962C8B-B14F-4D97-AF65-F5344CB8AC3E}">
        <p14:creationId xmlns:p14="http://schemas.microsoft.com/office/powerpoint/2010/main" val="372579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Il Duomo di Milano</a:t>
            </a:r>
            <a:endParaRPr lang="it-IT" dirty="0"/>
          </a:p>
        </p:txBody>
      </p:sp>
      <p:sp>
        <p:nvSpPr>
          <p:cNvPr id="3" name="Segnaposto contenuto 2"/>
          <p:cNvSpPr>
            <a:spLocks noGrp="1"/>
          </p:cNvSpPr>
          <p:nvPr>
            <p:ph idx="1"/>
          </p:nvPr>
        </p:nvSpPr>
        <p:spPr/>
        <p:txBody>
          <a:bodyPr/>
          <a:lstStyle/>
          <a:p>
            <a:r>
              <a:rPr lang="it-IT" dirty="0" smtClean="0"/>
              <a:t>L’emblema di questo stile è il Duomo di Milano, con le caratteristiche guglie puntante verso l’alto in simbolo di una città che si innova e si rinnova sempre; città in cui la cultura continua a crescere con fervore verso il futuro, verso il nuovo. </a:t>
            </a:r>
          </a:p>
          <a:p>
            <a:r>
              <a:rPr lang="it-IT" dirty="0" smtClean="0"/>
              <a:t>Per approfondire l’argomento è possibile condurre da soli una piccola ricerca online, oppure consultare le schede allegate a fine presentazione.</a:t>
            </a:r>
            <a:endParaRPr lang="it-IT" dirty="0"/>
          </a:p>
        </p:txBody>
      </p:sp>
    </p:spTree>
    <p:extLst>
      <p:ext uri="{BB962C8B-B14F-4D97-AF65-F5344CB8AC3E}">
        <p14:creationId xmlns:p14="http://schemas.microsoft.com/office/powerpoint/2010/main" val="101199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Venezia e le sue maestranze più note:</a:t>
            </a:r>
            <a:endParaRPr lang="it-IT" dirty="0"/>
          </a:p>
        </p:txBody>
      </p:sp>
      <p:sp>
        <p:nvSpPr>
          <p:cNvPr id="3" name="Segnaposto contenuto 2"/>
          <p:cNvSpPr>
            <a:spLocks noGrp="1"/>
          </p:cNvSpPr>
          <p:nvPr>
            <p:ph idx="1"/>
          </p:nvPr>
        </p:nvSpPr>
        <p:spPr>
          <a:xfrm>
            <a:off x="1120000" y="1825625"/>
            <a:ext cx="10233800" cy="2433337"/>
          </a:xfrm>
        </p:spPr>
        <p:txBody>
          <a:bodyPr/>
          <a:lstStyle/>
          <a:p>
            <a:r>
              <a:rPr lang="it-IT" dirty="0" smtClean="0"/>
              <a:t>La capitale del ‘Veneto internazionale’ è Verona, ma a partire dal secondo decennio, il centro che favorì gli incontri più stimolanti e gravidi di conseguenze fu Venezia che, per i lavori di risistemazione e di rinnovo della decorazione di Palazzo Ducale (1409-14) riunì fianco a fianco personaggi forestieri di importanza capitale, come </a:t>
            </a:r>
            <a:r>
              <a:rPr lang="it-IT" dirty="0" err="1" smtClean="0"/>
              <a:t>Pisanello</a:t>
            </a:r>
            <a:r>
              <a:rPr lang="it-IT" dirty="0" smtClean="0"/>
              <a:t> e Gentile da Fabriano.</a:t>
            </a:r>
            <a:endParaRPr lang="it-IT" dirty="0"/>
          </a:p>
        </p:txBody>
      </p:sp>
    </p:spTree>
    <p:extLst>
      <p:ext uri="{BB962C8B-B14F-4D97-AF65-F5344CB8AC3E}">
        <p14:creationId xmlns:p14="http://schemas.microsoft.com/office/powerpoint/2010/main" val="156721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Gentile da Fabriano</a:t>
            </a:r>
            <a:endParaRPr lang="it-IT" dirty="0"/>
          </a:p>
        </p:txBody>
      </p:sp>
      <p:sp>
        <p:nvSpPr>
          <p:cNvPr id="3" name="Segnaposto contenuto 2"/>
          <p:cNvSpPr>
            <a:spLocks noGrp="1"/>
          </p:cNvSpPr>
          <p:nvPr>
            <p:ph idx="1"/>
          </p:nvPr>
        </p:nvSpPr>
        <p:spPr>
          <a:xfrm>
            <a:off x="1120000" y="1825625"/>
            <a:ext cx="10233800" cy="3166505"/>
          </a:xfrm>
        </p:spPr>
        <p:txBody>
          <a:bodyPr/>
          <a:lstStyle/>
          <a:p>
            <a:r>
              <a:rPr lang="it-IT" dirty="0" smtClean="0"/>
              <a:t>Incarna, non solo nella sua pittura, ma anche nel suo operato, la tipica </a:t>
            </a:r>
            <a:r>
              <a:rPr lang="it-IT" dirty="0" err="1" smtClean="0"/>
              <a:t>digura</a:t>
            </a:r>
            <a:r>
              <a:rPr lang="it-IT" dirty="0" smtClean="0"/>
              <a:t> dell’artista internazionale, perché preferisce al lavoro nella bottega, quello presso le varie corti in città prestigiose. </a:t>
            </a:r>
          </a:p>
          <a:p>
            <a:r>
              <a:rPr lang="it-IT" dirty="0" smtClean="0"/>
              <a:t>Nella sua tecnica riconosciamo tratti di derivazione longobarda dettaglio tipico delle miniature) in cui però unisce sfumature luminose, l’equilibrio delle dimensioni e una certa solidità delle forme ritratte (architettoniche). </a:t>
            </a:r>
            <a:endParaRPr lang="it-IT" dirty="0"/>
          </a:p>
        </p:txBody>
      </p:sp>
    </p:spTree>
    <p:extLst>
      <p:ext uri="{BB962C8B-B14F-4D97-AF65-F5344CB8AC3E}">
        <p14:creationId xmlns:p14="http://schemas.microsoft.com/office/powerpoint/2010/main" val="199849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Antonio Pisano, detto </a:t>
            </a:r>
            <a:r>
              <a:rPr lang="it-IT" dirty="0" err="1" smtClean="0"/>
              <a:t>Pisanello</a:t>
            </a:r>
            <a:endParaRPr lang="it-IT" dirty="0"/>
          </a:p>
        </p:txBody>
      </p:sp>
      <p:sp>
        <p:nvSpPr>
          <p:cNvPr id="3" name="Segnaposto contenuto 2"/>
          <p:cNvSpPr>
            <a:spLocks noGrp="1"/>
          </p:cNvSpPr>
          <p:nvPr>
            <p:ph idx="1"/>
          </p:nvPr>
        </p:nvSpPr>
        <p:spPr/>
        <p:txBody>
          <a:bodyPr/>
          <a:lstStyle/>
          <a:p>
            <a:r>
              <a:rPr lang="it-IT" sz="2400" dirty="0" smtClean="0"/>
              <a:t>Attivo a Verona, città che mantiene tratti lombardi. </a:t>
            </a:r>
          </a:p>
          <a:p>
            <a:r>
              <a:rPr lang="it-IT" sz="2400" dirty="0" smtClean="0"/>
              <a:t>Si pensa sia nato a Pisa prima del 1390, ma non si hanno fonti che ne danno certezza.</a:t>
            </a:r>
          </a:p>
          <a:p>
            <a:r>
              <a:rPr lang="it-IT" sz="2400" dirty="0" smtClean="0"/>
              <a:t>Si sa però che si era trasferito a Verona in giovane età.</a:t>
            </a:r>
          </a:p>
          <a:p>
            <a:r>
              <a:rPr lang="it-IT" sz="2400" dirty="0" smtClean="0"/>
              <a:t>Il suo stile è caratterizzato da un’accurata analisi mai raggiunta prima di lui: colori morbidi e luminosi, plasticità delle forme, atmosfera raffinata. Capace di mescolare raffinatezza dei particolari e personaggi carismatici.</a:t>
            </a:r>
          </a:p>
          <a:p>
            <a:r>
              <a:rPr lang="it-IT" sz="2400" dirty="0" smtClean="0"/>
              <a:t>Attivo, in particolare, anche a: Mantova, Pavia, Ferrara.</a:t>
            </a:r>
          </a:p>
          <a:p>
            <a:r>
              <a:rPr lang="it-IT" sz="2400" dirty="0" smtClean="0"/>
              <a:t>Legato sempre ad una cultura medievale, si era occupato anche di produzione di medaglie. Un esempio ne è la medaglia dedicata a Cecilia Gonzaga (1447).</a:t>
            </a:r>
          </a:p>
          <a:p>
            <a:endParaRPr lang="it-IT" dirty="0"/>
          </a:p>
        </p:txBody>
      </p:sp>
    </p:spTree>
    <p:extLst>
      <p:ext uri="{BB962C8B-B14F-4D97-AF65-F5344CB8AC3E}">
        <p14:creationId xmlns:p14="http://schemas.microsoft.com/office/powerpoint/2010/main" val="386490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Presentazione ad opera di</a:t>
            </a:r>
            <a:endParaRPr lang="it-IT" dirty="0"/>
          </a:p>
        </p:txBody>
      </p:sp>
      <p:sp>
        <p:nvSpPr>
          <p:cNvPr id="3" name="Segnaposto contenuto 2"/>
          <p:cNvSpPr>
            <a:spLocks noGrp="1"/>
          </p:cNvSpPr>
          <p:nvPr>
            <p:ph idx="1"/>
          </p:nvPr>
        </p:nvSpPr>
        <p:spPr/>
        <p:txBody>
          <a:bodyPr/>
          <a:lstStyle/>
          <a:p>
            <a:pPr marL="0" indent="0" algn="ctr">
              <a:buNone/>
            </a:pPr>
            <a:r>
              <a:rPr lang="it-IT" dirty="0" smtClean="0"/>
              <a:t>©Tiziana Mazzaglia</a:t>
            </a:r>
          </a:p>
          <a:p>
            <a:pPr marL="0" indent="0" algn="ctr">
              <a:buNone/>
            </a:pPr>
            <a:r>
              <a:rPr lang="it-IT" dirty="0" smtClean="0"/>
              <a:t>Se ne vietano riproduzioni.</a:t>
            </a:r>
          </a:p>
          <a:p>
            <a:pPr marL="0" indent="0" algn="ctr">
              <a:buNone/>
            </a:pPr>
            <a:r>
              <a:rPr lang="it-IT" dirty="0" smtClean="0"/>
              <a:t>Pavia, Dicembre 2015.</a:t>
            </a:r>
            <a:endParaRPr lang="it-IT" dirty="0"/>
          </a:p>
        </p:txBody>
      </p:sp>
    </p:spTree>
    <p:extLst>
      <p:ext uri="{BB962C8B-B14F-4D97-AF65-F5344CB8AC3E}">
        <p14:creationId xmlns:p14="http://schemas.microsoft.com/office/powerpoint/2010/main" val="461060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Schede sul Duomo di Milano:</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6108" y="1548714"/>
            <a:ext cx="6343135" cy="4628249"/>
          </a:xfrm>
        </p:spPr>
      </p:pic>
    </p:spTree>
    <p:extLst>
      <p:ext uri="{BB962C8B-B14F-4D97-AF65-F5344CB8AC3E}">
        <p14:creationId xmlns:p14="http://schemas.microsoft.com/office/powerpoint/2010/main" val="337244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784" y="0"/>
            <a:ext cx="7537621" cy="6858000"/>
          </a:xfrm>
          <a:prstGeom prst="rect">
            <a:avLst/>
          </a:prstGeom>
        </p:spPr>
      </p:pic>
    </p:spTree>
    <p:extLst>
      <p:ext uri="{BB962C8B-B14F-4D97-AF65-F5344CB8AC3E}">
        <p14:creationId xmlns:p14="http://schemas.microsoft.com/office/powerpoint/2010/main" val="157574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Per approfondimenti si consiglia:</a:t>
            </a:r>
            <a:endParaRPr lang="it-IT" dirty="0"/>
          </a:p>
        </p:txBody>
      </p:sp>
      <p:sp>
        <p:nvSpPr>
          <p:cNvPr id="3" name="Segnaposto contenuto 2"/>
          <p:cNvSpPr>
            <a:spLocks noGrp="1"/>
          </p:cNvSpPr>
          <p:nvPr>
            <p:ph idx="1"/>
          </p:nvPr>
        </p:nvSpPr>
        <p:spPr>
          <a:xfrm>
            <a:off x="1120000" y="1825625"/>
            <a:ext cx="10233800" cy="1650743"/>
          </a:xfrm>
        </p:spPr>
        <p:txBody>
          <a:bodyPr/>
          <a:lstStyle/>
          <a:p>
            <a:r>
              <a:rPr lang="it-IT" dirty="0" smtClean="0"/>
              <a:t>Articolo al </a:t>
            </a:r>
            <a:r>
              <a:rPr lang="it-IT" dirty="0"/>
              <a:t>seguente link: </a:t>
            </a:r>
            <a:r>
              <a:rPr lang="it-IT" dirty="0" smtClean="0"/>
              <a:t> </a:t>
            </a:r>
            <a:r>
              <a:rPr lang="it-IT" dirty="0" smtClean="0">
                <a:hlinkClick r:id="rId2"/>
              </a:rPr>
              <a:t>http</a:t>
            </a:r>
            <a:r>
              <a:rPr lang="it-IT" dirty="0">
                <a:hlinkClick r:id="rId2"/>
              </a:rPr>
              <a:t>://www.lecanoedelweb.it/lanimo-umano-genera-arte-e-rende-luomo-piu-sensibile-i-messaggi-dellarte</a:t>
            </a:r>
            <a:r>
              <a:rPr lang="it-IT" dirty="0" smtClean="0">
                <a:hlinkClick r:id="rId2"/>
              </a:rPr>
              <a:t>/</a:t>
            </a:r>
            <a:endParaRPr lang="it-IT" dirty="0" smtClean="0"/>
          </a:p>
          <a:p>
            <a:pPr marL="0" indent="0">
              <a:buNone/>
            </a:pPr>
            <a:endParaRPr lang="it-IT" dirty="0"/>
          </a:p>
        </p:txBody>
      </p:sp>
    </p:spTree>
    <p:extLst>
      <p:ext uri="{BB962C8B-B14F-4D97-AF65-F5344CB8AC3E}">
        <p14:creationId xmlns:p14="http://schemas.microsoft.com/office/powerpoint/2010/main" val="1496898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2246270"/>
          </a:xfrm>
        </p:spPr>
        <p:txBody>
          <a:bodyPr>
            <a:normAutofit fontScale="90000"/>
          </a:bodyPr>
          <a:lstStyle/>
          <a:p>
            <a:pPr algn="ctr"/>
            <a:r>
              <a:rPr lang="it-IT" dirty="0" smtClean="0"/>
              <a:t>Nella prossima lezione: Il Quattrocento a Firenze, Masaccio, Brunelleschi e Donatello.</a:t>
            </a:r>
            <a:endParaRPr lang="it-IT" dirty="0"/>
          </a:p>
        </p:txBody>
      </p:sp>
    </p:spTree>
    <p:extLst>
      <p:ext uri="{BB962C8B-B14F-4D97-AF65-F5344CB8AC3E}">
        <p14:creationId xmlns:p14="http://schemas.microsoft.com/office/powerpoint/2010/main" val="7646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Introduzione:</a:t>
            </a:r>
            <a:endParaRPr lang="it-IT" dirty="0"/>
          </a:p>
        </p:txBody>
      </p:sp>
      <p:sp>
        <p:nvSpPr>
          <p:cNvPr id="3" name="Segnaposto contenuto 2"/>
          <p:cNvSpPr>
            <a:spLocks noGrp="1"/>
          </p:cNvSpPr>
          <p:nvPr>
            <p:ph idx="1"/>
          </p:nvPr>
        </p:nvSpPr>
        <p:spPr/>
        <p:txBody>
          <a:bodyPr/>
          <a:lstStyle/>
          <a:p>
            <a:r>
              <a:rPr lang="it-IT" dirty="0" smtClean="0"/>
              <a:t>Parlare di ‘ARTE’ significa volgere l’attenzione a tutto quello che comprende la raffigurazione. Fin dall’origine l’uomo ha sentito un innato istinto di esprimere con segni quanto vedeva con gli occhi. In molte caverne sono state ritrovate incisioni su pietre che riportano scene di vita e di caccia. Lo stesso è stato per il teatro e per ogni ‘attività artistica’, perché l’uomo primitivo praticava già tutto questo attraverso danze, ad esempio con il rito della caccia: imitava quello che avrebbe fatto, come buon auspicio. Eppure nessuno gli aveva detto nulla, non era andato a scuola. L’arte, quindi è qualcosa che vive prima di tutto dentro noi stessi.</a:t>
            </a:r>
            <a:endParaRPr lang="it-IT" dirty="0"/>
          </a:p>
        </p:txBody>
      </p:sp>
    </p:spTree>
    <p:extLst>
      <p:ext uri="{BB962C8B-B14F-4D97-AF65-F5344CB8AC3E}">
        <p14:creationId xmlns:p14="http://schemas.microsoft.com/office/powerpoint/2010/main" val="28262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Cosa significa riprodurre artisticamente?</a:t>
            </a:r>
            <a:endParaRPr lang="it-IT" dirty="0"/>
          </a:p>
        </p:txBody>
      </p:sp>
      <p:sp>
        <p:nvSpPr>
          <p:cNvPr id="3" name="Segnaposto contenuto 2"/>
          <p:cNvSpPr>
            <a:spLocks noGrp="1"/>
          </p:cNvSpPr>
          <p:nvPr>
            <p:ph idx="1"/>
          </p:nvPr>
        </p:nvSpPr>
        <p:spPr/>
        <p:txBody>
          <a:bodyPr/>
          <a:lstStyle/>
          <a:p>
            <a:r>
              <a:rPr lang="it-IT" dirty="0" smtClean="0"/>
              <a:t>Oggi siamo più abituati a riprodurre fotograficamente. Perché lo facciamo? Lo facciamo per moda, per abitudine, ma dentro di noi selezioniamo i momenti e i soggetti da immortalare nelle foto, questo avviene istintivamente e se riflettiamo al perché risaliamo alla stessa motivazione: il voler ricordare, il fare memoria. Ricordare un evento, una persona, una bella giornata. La foto come tutta l’arte serve per immortalare, per cogliere l’attimo e rendergli una vita, in qualche modo eterna.</a:t>
            </a:r>
            <a:endParaRPr lang="it-IT" dirty="0"/>
          </a:p>
        </p:txBody>
      </p:sp>
    </p:spTree>
    <p:extLst>
      <p:ext uri="{BB962C8B-B14F-4D97-AF65-F5344CB8AC3E}">
        <p14:creationId xmlns:p14="http://schemas.microsoft.com/office/powerpoint/2010/main" val="24604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1787" y="365125"/>
            <a:ext cx="10582013" cy="1816013"/>
          </a:xfrm>
        </p:spPr>
        <p:txBody>
          <a:bodyPr>
            <a:normAutofit fontScale="90000"/>
          </a:bodyPr>
          <a:lstStyle/>
          <a:p>
            <a:pPr algn="ctr"/>
            <a:r>
              <a:rPr lang="it-IT" dirty="0" smtClean="0"/>
              <a:t>Perché gli uomini illustri promuovono e finanziano l’arte e commissionano opere che li raffigurano?</a:t>
            </a:r>
            <a:endParaRPr lang="it-IT" dirty="0"/>
          </a:p>
        </p:txBody>
      </p:sp>
      <p:sp>
        <p:nvSpPr>
          <p:cNvPr id="3" name="Segnaposto contenuto 2"/>
          <p:cNvSpPr>
            <a:spLocks noGrp="1"/>
          </p:cNvSpPr>
          <p:nvPr>
            <p:ph idx="1"/>
          </p:nvPr>
        </p:nvSpPr>
        <p:spPr>
          <a:xfrm>
            <a:off x="1120000" y="2348917"/>
            <a:ext cx="10233800" cy="3828046"/>
          </a:xfrm>
        </p:spPr>
        <p:txBody>
          <a:bodyPr>
            <a:normAutofit fontScale="92500" lnSpcReduction="10000"/>
          </a:bodyPr>
          <a:lstStyle/>
          <a:p>
            <a:pPr algn="just"/>
            <a:r>
              <a:rPr lang="it-IT" dirty="0" smtClean="0"/>
              <a:t>Se ad esempio pensiamo ad Augusto e al suo impero detto ‘periodo dell’oro’, ci ricordiamo che aveva voluto lasciare il segno della sua presenza e lo aveva fatto attraverso l’arte: aveva fatto costruire statue che lo rappresentavano nelle piazze; aveva fatto coniare monete con il suo volto; aveva abbellito la città architettonicamente. Tutto questo ha testimoniato negli anni sia la sua grandezza sia il suo saper governare senza danneggiare l’aspetto economico, anzi con lui la maggior parte della popolazione era benestante e poteva occuparsi di accrescere la cultura. Anche le donne potevano studiare e sono state ritrovate raccolte di poesie firmate da donne. Per questo era detto periodo dell’oro, perché si viveva nel benessere.</a:t>
            </a:r>
            <a:endParaRPr lang="it-IT" dirty="0"/>
          </a:p>
        </p:txBody>
      </p:sp>
    </p:spTree>
    <p:extLst>
      <p:ext uri="{BB962C8B-B14F-4D97-AF65-F5344CB8AC3E}">
        <p14:creationId xmlns:p14="http://schemas.microsoft.com/office/powerpoint/2010/main" val="717738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Nel corso degli anni cosa succede?</a:t>
            </a:r>
            <a:endParaRPr lang="it-IT" dirty="0"/>
          </a:p>
        </p:txBody>
      </p:sp>
      <p:sp>
        <p:nvSpPr>
          <p:cNvPr id="3" name="Segnaposto contenuto 2"/>
          <p:cNvSpPr>
            <a:spLocks noGrp="1"/>
          </p:cNvSpPr>
          <p:nvPr>
            <p:ph idx="1"/>
          </p:nvPr>
        </p:nvSpPr>
        <p:spPr>
          <a:xfrm>
            <a:off x="1120000" y="1825625"/>
            <a:ext cx="10233800" cy="1823586"/>
          </a:xfrm>
        </p:spPr>
        <p:txBody>
          <a:bodyPr/>
          <a:lstStyle/>
          <a:p>
            <a:r>
              <a:rPr lang="it-IT" dirty="0" smtClean="0"/>
              <a:t>Nei periodi di forte crisi l’arte e la cultura in generale subisce subito dei forti tagli. Cessa l’espressione dell’uomo, la sua creatività innata viene soffocata, perché servono soldi per finanziare un’opera. Ma c’è chi va avanti con quanto riesce, nel suo piccolo contesto.</a:t>
            </a:r>
          </a:p>
          <a:p>
            <a:pPr marL="0" indent="0">
              <a:buNone/>
            </a:pPr>
            <a:endParaRPr lang="it-IT" dirty="0"/>
          </a:p>
        </p:txBody>
      </p:sp>
    </p:spTree>
    <p:extLst>
      <p:ext uri="{BB962C8B-B14F-4D97-AF65-F5344CB8AC3E}">
        <p14:creationId xmlns:p14="http://schemas.microsoft.com/office/powerpoint/2010/main" val="426272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Cosa succede nel ‘400?</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Nel ‘400 si assiste ad un incontro e scontro tra linguaggi espressivi diversi, ma innovatori rispetto alle tradizioni del passato.</a:t>
            </a:r>
          </a:p>
          <a:p>
            <a:r>
              <a:rPr lang="it-IT" dirty="0" smtClean="0"/>
              <a:t>A partire dalla fine del 1300 (1370) l’Europa diventa scenario di:</a:t>
            </a:r>
          </a:p>
          <a:p>
            <a:pPr marL="514350" indent="-514350">
              <a:buFont typeface="+mj-lt"/>
              <a:buAutoNum type="arabicPeriod"/>
            </a:pPr>
            <a:r>
              <a:rPr lang="it-IT" dirty="0" smtClean="0"/>
              <a:t>TARDOGOTICO, si tratta di un’esaltazione sfrenata dei tratti medievali prima del loro disuso. </a:t>
            </a:r>
          </a:p>
          <a:p>
            <a:pPr marL="514350" indent="-514350">
              <a:buFont typeface="+mj-lt"/>
              <a:buAutoNum type="arabicPeriod"/>
            </a:pPr>
            <a:r>
              <a:rPr lang="it-IT" dirty="0" smtClean="0"/>
              <a:t>STILE DOLCE, indica tutta una sfera artistica che presenta tratti morbidi dati da sfumature di tinte; qualcosa di morbido e ondulato alla vista dello spettatore.</a:t>
            </a:r>
          </a:p>
          <a:p>
            <a:pPr marL="514350" indent="-514350">
              <a:buFont typeface="+mj-lt"/>
              <a:buAutoNum type="arabicPeriod"/>
            </a:pPr>
            <a:r>
              <a:rPr lang="it-IT" dirty="0" smtClean="0"/>
              <a:t>GOTICO CORTESE, questo è uno stile che si riferisce chiaramente ad una classe sociale. Detto anche ‘internazionale’, in particolare, perché comporta un dialogo tra più nazioni. In questo periodo gli artisti si spostano, perché chiamati ad eseguire un’opera e quindi per via di committenze.</a:t>
            </a:r>
            <a:endParaRPr lang="it-IT" dirty="0"/>
          </a:p>
        </p:txBody>
      </p:sp>
    </p:spTree>
    <p:extLst>
      <p:ext uri="{BB962C8B-B14F-4D97-AF65-F5344CB8AC3E}">
        <p14:creationId xmlns:p14="http://schemas.microsoft.com/office/powerpoint/2010/main" val="17045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Cosa sono le committenze?</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Per committenza si intende quando un uomo che ha disponibilità economiche richiede un’opera ad un’artista.</a:t>
            </a:r>
          </a:p>
          <a:p>
            <a:r>
              <a:rPr lang="it-IT" dirty="0" smtClean="0"/>
              <a:t>Abbiamo molte fonti che documentano questa notizia storica, come ad esempio, taccuini e schizzi che gli artisti hanno eseguito durante i loro viaggi; atti in cui venivano pagati; lettere in cui gli artisti chiedeva e sollecitavano il pagamento delle materie prime utili a realizzare le opere. In particolare, le pietre preziose, come poteva essere il lapislazzulo, che doveva essere macinato e unito a collanti naturali, per poi ottenere il colore utile a riempire, ad esempio, un cielo stellato. Per questo argomento può essere utile leggere l’articolo al seguente link e vedere il </a:t>
            </a:r>
            <a:r>
              <a:rPr lang="it-IT" dirty="0"/>
              <a:t>film citato</a:t>
            </a:r>
            <a:r>
              <a:rPr lang="it-IT" dirty="0" smtClean="0"/>
              <a:t>: </a:t>
            </a:r>
            <a:r>
              <a:rPr lang="it-IT" dirty="0" smtClean="0">
                <a:hlinkClick r:id="rId2"/>
              </a:rPr>
              <a:t>http</a:t>
            </a:r>
            <a:r>
              <a:rPr lang="it-IT" dirty="0">
                <a:hlinkClick r:id="rId2"/>
              </a:rPr>
              <a:t>://www.lecanoedelweb.it/veermer-e-il-fascino-fiammingo</a:t>
            </a:r>
            <a:r>
              <a:rPr lang="it-IT" dirty="0" smtClean="0">
                <a:hlinkClick r:id="rId2"/>
              </a:rPr>
              <a:t>/</a:t>
            </a:r>
            <a:endParaRPr lang="it-IT" dirty="0"/>
          </a:p>
        </p:txBody>
      </p:sp>
    </p:spTree>
    <p:extLst>
      <p:ext uri="{BB962C8B-B14F-4D97-AF65-F5344CB8AC3E}">
        <p14:creationId xmlns:p14="http://schemas.microsoft.com/office/powerpoint/2010/main" val="210710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Quali sono i tratti comuni del ‘400?</a:t>
            </a:r>
            <a:endParaRPr lang="it-IT" dirty="0"/>
          </a:p>
        </p:txBody>
      </p:sp>
      <p:sp>
        <p:nvSpPr>
          <p:cNvPr id="3" name="Segnaposto contenuto 2"/>
          <p:cNvSpPr>
            <a:spLocks noGrp="1"/>
          </p:cNvSpPr>
          <p:nvPr>
            <p:ph idx="1"/>
          </p:nvPr>
        </p:nvSpPr>
        <p:spPr>
          <a:xfrm>
            <a:off x="1120000" y="1861751"/>
            <a:ext cx="10233800" cy="4852086"/>
          </a:xfrm>
        </p:spPr>
        <p:txBody>
          <a:bodyPr>
            <a:normAutofit lnSpcReduction="10000"/>
          </a:bodyPr>
          <a:lstStyle/>
          <a:p>
            <a:r>
              <a:rPr lang="it-IT" dirty="0" smtClean="0"/>
              <a:t>Il diffondersi di uno stile cortese ha fatto in modo di dare origine a tratti comuni. Questo, perché una committenza dello stesso stato sociale rimane facilmente affascinata dalle stessi modelli:</a:t>
            </a:r>
          </a:p>
          <a:p>
            <a:pPr marL="514350" indent="-514350">
              <a:buFont typeface="+mj-lt"/>
              <a:buAutoNum type="arabicPeriod"/>
            </a:pPr>
            <a:r>
              <a:rPr lang="it-IT" sz="2400" dirty="0" smtClean="0"/>
              <a:t>La minuzia dei dettagli in un determinato ambiente, definito come ‘realismo minuto ed epidermico’, che permette a chi guarda l’opera di entrare in contatto con una sfera della realtà impressa: come un viaggio nel passato si possono vedere gli oggetti in uso, capire le abitudine e lo stile di vita.</a:t>
            </a:r>
          </a:p>
          <a:p>
            <a:pPr marL="514350" indent="-514350">
              <a:buFont typeface="+mj-lt"/>
              <a:buAutoNum type="arabicPeriod"/>
            </a:pPr>
            <a:r>
              <a:rPr lang="it-IT" sz="2400" dirty="0" smtClean="0"/>
              <a:t>Dettagli ricercati e status </a:t>
            </a:r>
            <a:r>
              <a:rPr lang="it-IT" sz="2400" dirty="0" err="1" smtClean="0"/>
              <a:t>symbol</a:t>
            </a:r>
            <a:r>
              <a:rPr lang="it-IT" sz="2400" dirty="0" smtClean="0"/>
              <a:t> di quel periodo. Come per noi oggi potrebbe essere fotografarci o farci fotografare con l’ultimo modello di i-</a:t>
            </a:r>
            <a:r>
              <a:rPr lang="it-IT" sz="2400" dirty="0" err="1" smtClean="0"/>
              <a:t>phone</a:t>
            </a:r>
            <a:r>
              <a:rPr lang="it-IT" sz="2400" dirty="0" smtClean="0"/>
              <a:t> in mano.</a:t>
            </a:r>
          </a:p>
          <a:p>
            <a:pPr marL="514350" indent="-514350">
              <a:buFont typeface="+mj-lt"/>
              <a:buAutoNum type="arabicPeriod"/>
            </a:pPr>
            <a:r>
              <a:rPr lang="it-IT" sz="2400" dirty="0" smtClean="0"/>
              <a:t>Espressività definibile lirica o grottesca, quindi accentuata. I volti sembrano voler parlare, lasciare un messaggio e la loro posa è addirittura mimica.</a:t>
            </a:r>
          </a:p>
          <a:p>
            <a:pPr marL="514350" indent="-514350">
              <a:buFont typeface="+mj-lt"/>
              <a:buAutoNum type="arabicPeriod"/>
            </a:pPr>
            <a:r>
              <a:rPr lang="it-IT" sz="2400" dirty="0" smtClean="0"/>
              <a:t>Nelle scene religiose di passione si ha un’ulteriore esaltazione dell’espressività.</a:t>
            </a:r>
          </a:p>
          <a:p>
            <a:pPr marL="514350" indent="-514350">
              <a:buFont typeface="+mj-lt"/>
              <a:buAutoNum type="arabicPeriod"/>
            </a:pPr>
            <a:endParaRPr lang="it-IT" sz="2400" dirty="0"/>
          </a:p>
        </p:txBody>
      </p:sp>
    </p:spTree>
    <p:extLst>
      <p:ext uri="{BB962C8B-B14F-4D97-AF65-F5344CB8AC3E}">
        <p14:creationId xmlns:p14="http://schemas.microsoft.com/office/powerpoint/2010/main" val="1898817323"/>
      </p:ext>
    </p:extLst>
  </p:cSld>
  <p:clrMapOvr>
    <a:masterClrMapping/>
  </p:clrMapOvr>
</p:sld>
</file>

<file path=ppt/theme/theme1.xml><?xml version="1.0" encoding="utf-8"?>
<a:theme xmlns:a="http://schemas.openxmlformats.org/drawingml/2006/main" name="Profondità">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TM04033923[[fn=Profondità]]</Template>
  <TotalTime>177</TotalTime>
  <Words>1545</Words>
  <Application>Microsoft Office PowerPoint</Application>
  <PresentationFormat>Widescreen</PresentationFormat>
  <Paragraphs>59</Paragraphs>
  <Slides>20</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20</vt:i4>
      </vt:variant>
    </vt:vector>
  </HeadingPairs>
  <TitlesOfParts>
    <vt:vector size="23" baseType="lpstr">
      <vt:lpstr>Arial</vt:lpstr>
      <vt:lpstr>Corbel</vt:lpstr>
      <vt:lpstr>Profondità</vt:lpstr>
      <vt:lpstr>Il Quattrocento  dal punto di vista artistico</vt:lpstr>
      <vt:lpstr>Per approfondimenti si consiglia:</vt:lpstr>
      <vt:lpstr>Introduzione:</vt:lpstr>
      <vt:lpstr>Cosa significa riprodurre artisticamente?</vt:lpstr>
      <vt:lpstr>Perché gli uomini illustri promuovono e finanziano l’arte e commissionano opere che li raffigurano?</vt:lpstr>
      <vt:lpstr>Nel corso degli anni cosa succede?</vt:lpstr>
      <vt:lpstr>Cosa succede nel ‘400?</vt:lpstr>
      <vt:lpstr>Cosa sono le committenze?</vt:lpstr>
      <vt:lpstr>Quali sono i tratti comuni del ‘400?</vt:lpstr>
      <vt:lpstr>Il contesto storico:</vt:lpstr>
      <vt:lpstr>La conseguenza è quindi:</vt:lpstr>
      <vt:lpstr>Cosa era successo in Lombardia?</vt:lpstr>
      <vt:lpstr>Il Duomo di Milano</vt:lpstr>
      <vt:lpstr>Venezia e le sue maestranze più note:</vt:lpstr>
      <vt:lpstr>Gentile da Fabriano</vt:lpstr>
      <vt:lpstr>Antonio Pisano, detto Pisanello</vt:lpstr>
      <vt:lpstr> Presentazione ad opera di</vt:lpstr>
      <vt:lpstr>Schede sul Duomo di Milano:</vt:lpstr>
      <vt:lpstr>Presentazione standard di PowerPoint</vt:lpstr>
      <vt:lpstr>Nella prossima lezione: Il Quattrocento a Firenze, Masaccio, Brunelleschi e Donatello.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Quattrocento  dal punto di vista artistico</dc:title>
  <dc:creator>Tiziana Mazzaglia</dc:creator>
  <cp:lastModifiedBy>Tiziana Mazzaglia</cp:lastModifiedBy>
  <cp:revision>14</cp:revision>
  <dcterms:created xsi:type="dcterms:W3CDTF">2015-12-20T11:00:35Z</dcterms:created>
  <dcterms:modified xsi:type="dcterms:W3CDTF">2015-12-20T13:58:09Z</dcterms:modified>
</cp:coreProperties>
</file>